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9" r:id="rId3"/>
    <p:sldId id="271" r:id="rId4"/>
    <p:sldId id="273" r:id="rId5"/>
    <p:sldId id="283" r:id="rId6"/>
    <p:sldId id="259" r:id="rId7"/>
    <p:sldId id="264" r:id="rId8"/>
    <p:sldId id="281" r:id="rId9"/>
    <p:sldId id="266" r:id="rId10"/>
    <p:sldId id="257" r:id="rId11"/>
    <p:sldId id="262" r:id="rId12"/>
    <p:sldId id="258" r:id="rId13"/>
    <p:sldId id="270" r:id="rId14"/>
    <p:sldId id="269" r:id="rId15"/>
    <p:sldId id="261" r:id="rId16"/>
    <p:sldId id="263" r:id="rId17"/>
    <p:sldId id="282" r:id="rId18"/>
    <p:sldId id="275" r:id="rId19"/>
    <p:sldId id="276" r:id="rId20"/>
    <p:sldId id="277" r:id="rId21"/>
    <p:sldId id="286" r:id="rId22"/>
    <p:sldId id="278" r:id="rId23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. Marie Hanzlová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600"/>
    <a:srgbClr val="6C3600"/>
    <a:srgbClr val="3A1D00"/>
    <a:srgbClr val="381A0A"/>
    <a:srgbClr val="402414"/>
    <a:srgbClr val="B96739"/>
    <a:srgbClr val="A85400"/>
    <a:srgbClr val="CC6600"/>
    <a:srgbClr val="47220D"/>
    <a:srgbClr val="83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4" autoAdjust="0"/>
    <p:restoredTop sz="94614" autoAdjust="0"/>
  </p:normalViewPr>
  <p:slideViewPr>
    <p:cSldViewPr>
      <p:cViewPr varScale="1">
        <p:scale>
          <a:sx n="120" d="100"/>
          <a:sy n="120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805F7-9A3F-49DC-8A15-CF2FDD12A5ED}" type="datetimeFigureOut">
              <a:rPr lang="cs-CZ" smtClean="0"/>
              <a:pPr/>
              <a:t>28.07.15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F5D3-12A3-4BF7-B8BF-B394BE93DE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5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4176-0329-41A2-BB35-2D034E291F67}" type="datetimeFigureOut">
              <a:rPr lang="cs-CZ" smtClean="0"/>
              <a:pPr/>
              <a:t>28.07.15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F745B-31E8-4401-8189-884561E3CA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05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F745B-31E8-4401-8189-884561E3CAB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tags" Target="../tags/tag44.xml"/><Relationship Id="rId7" Type="http://schemas.openxmlformats.org/officeDocument/2006/relationships/tags" Target="../tags/tag45.xml"/><Relationship Id="rId8" Type="http://schemas.openxmlformats.org/officeDocument/2006/relationships/tags" Target="../tags/tag46.xml"/><Relationship Id="rId9" Type="http://schemas.openxmlformats.org/officeDocument/2006/relationships/tags" Target="../tags/tag47.xml"/><Relationship Id="rId10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tags" Target="../tags/tag60.xml"/><Relationship Id="rId1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Relationship Id="rId9" Type="http://schemas.openxmlformats.org/officeDocument/2006/relationships/tags" Target="../tags/tag58.xml"/><Relationship Id="rId10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>
            <p:custDataLst>
              <p:tags r:id="rId1"/>
            </p:custDataLst>
          </p:nvPr>
        </p:nvGrpSpPr>
        <p:grpSpPr>
          <a:xfrm>
            <a:off x="-372707" y="-5938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 userDrawn="1">
            <p:custDataLst>
              <p:tags r:id="rId2"/>
            </p:custDataLst>
          </p:nvPr>
        </p:nvSpPr>
        <p:spPr>
          <a:xfrm>
            <a:off x="321439" y="357166"/>
            <a:ext cx="8501122" cy="6357982"/>
          </a:xfrm>
          <a:prstGeom prst="rect">
            <a:avLst/>
          </a:prstGeom>
          <a:gradFill flip="none" rotWithShape="1">
            <a:gsLst>
              <a:gs pos="62000">
                <a:srgbClr val="FFEFD1"/>
              </a:gs>
              <a:gs pos="28000">
                <a:schemeClr val="bg1"/>
              </a:gs>
              <a:gs pos="5000">
                <a:srgbClr val="D1C39F">
                  <a:alpha val="48000"/>
                </a:srgbClr>
              </a:gs>
            </a:gsLst>
            <a:lin ang="8100000" scaled="1"/>
            <a:tileRect/>
          </a:gradFill>
          <a:ln w="635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 userDrawn="1">
            <p:custDataLst>
              <p:tags r:id="rId3"/>
            </p:custDataLst>
          </p:nvPr>
        </p:nvSpPr>
        <p:spPr>
          <a:xfrm rot="21386042">
            <a:off x="1520603" y="1829014"/>
            <a:ext cx="6077623" cy="3143488"/>
          </a:xfrm>
          <a:prstGeom prst="rect">
            <a:avLst/>
          </a:prstGeom>
          <a:noFill/>
          <a:ln w="31750" cap="rnd" cmpd="dbl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89000">
                  <a:srgbClr val="47220D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Obrázek 49" descr="hotel 326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85918" y="1714488"/>
            <a:ext cx="5617589" cy="34062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917099" y="5357826"/>
            <a:ext cx="3309803" cy="92869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lang="cs-CZ" sz="2400" b="0" i="1" kern="1200" cap="none" spc="0" baseline="0" dirty="0" smtClean="0">
                <a:ln w="6350" cmpd="sng">
                  <a:solidFill>
                    <a:srgbClr val="6C36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Soběšice</a:t>
            </a:r>
          </a:p>
          <a:p>
            <a:r>
              <a:rPr lang="cs-CZ" dirty="0" smtClean="0"/>
              <a:t>Plzeňský kraj</a:t>
            </a:r>
          </a:p>
        </p:txBody>
      </p:sp>
      <p:sp>
        <p:nvSpPr>
          <p:cNvPr id="72" name="Subtitle 2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1571604" y="857232"/>
            <a:ext cx="571504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lang="cs-CZ" sz="2400" b="0" i="1" kern="1200" cap="none" spc="0" baseline="0" dirty="0" smtClean="0">
                <a:ln w="6350" cmpd="sng">
                  <a:solidFill>
                    <a:srgbClr val="381A0A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cs-CZ" sz="4400" b="1" i="1" u="none" strike="noStrike" kern="1200" cap="none" spc="0" normalizeH="0" baseline="0" noProof="0" dirty="0" smtClean="0">
                <a:ln w="12700" cmpd="sng">
                  <a:solidFill>
                    <a:srgbClr val="4C26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Hotel pod </a:t>
            </a:r>
            <a:r>
              <a:rPr kumimoji="0" lang="cs-CZ" sz="4400" b="1" i="1" u="none" strike="noStrike" kern="1200" cap="none" spc="0" normalizeH="0" baseline="0" noProof="0" dirty="0" err="1" smtClean="0">
                <a:ln w="12700" cmpd="sng">
                  <a:solidFill>
                    <a:srgbClr val="4C26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Hořicí</a:t>
            </a:r>
            <a:endParaRPr kumimoji="0" lang="cs-CZ" sz="3600" b="1" i="1" u="none" strike="noStrike" kern="1200" cap="none" spc="0" normalizeH="0" baseline="0" noProof="0" dirty="0" smtClean="0">
              <a:ln w="12700" cmpd="sng">
                <a:solidFill>
                  <a:srgbClr val="4C26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260648"/>
            <a:ext cx="8280920" cy="1152128"/>
          </a:xfrm>
        </p:spPr>
        <p:txBody>
          <a:bodyPr anchor="ctr" anchorCtr="0">
            <a:noAutofit/>
          </a:bodyPr>
          <a:lstStyle>
            <a:lvl1pPr marL="179388" indent="0" algn="ctr" defTabSz="914400" rtl="0" eaLnBrk="1" latinLnBrk="0" hangingPunct="1">
              <a:spcBef>
                <a:spcPct val="0"/>
              </a:spcBef>
              <a:buNone/>
              <a:defRPr lang="en-US" sz="4000" b="0" i="1" kern="1200" cap="none" baseline="0" dirty="0">
                <a:ln>
                  <a:solidFill>
                    <a:srgbClr val="4C2600"/>
                  </a:solidFill>
                </a:ln>
                <a:solidFill>
                  <a:srgbClr val="6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4803" y="1643050"/>
            <a:ext cx="7892617" cy="4349041"/>
          </a:xfrm>
        </p:spPr>
        <p:txBody>
          <a:bodyPr tIns="36000">
            <a:normAutofit/>
          </a:bodyPr>
          <a:lstStyle>
            <a:lvl1pPr>
              <a:defRPr sz="2000" b="0">
                <a:solidFill>
                  <a:srgbClr val="4C2600"/>
                </a:solidFill>
              </a:defRPr>
            </a:lvl1pPr>
            <a:lvl2pPr marL="2157413" indent="-273050">
              <a:defRPr sz="1600">
                <a:solidFill>
                  <a:srgbClr val="4C2600"/>
                </a:solidFill>
              </a:defRPr>
            </a:lvl2pPr>
            <a:lvl3pPr marL="2873375" indent="-228600">
              <a:defRPr sz="1200">
                <a:solidFill>
                  <a:srgbClr val="4C2600"/>
                </a:solidFill>
              </a:defRPr>
            </a:lvl3pPr>
            <a:lvl4pPr>
              <a:defRPr sz="1600">
                <a:solidFill>
                  <a:srgbClr val="4C2600"/>
                </a:solidFill>
              </a:defRPr>
            </a:lvl4pPr>
            <a:lvl5pPr>
              <a:defRPr sz="1400">
                <a:solidFill>
                  <a:srgbClr val="4C260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00034" y="1714488"/>
            <a:ext cx="3962238" cy="40919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4645152" y="1714488"/>
            <a:ext cx="3927376" cy="409195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5955376" y="6106071"/>
            <a:ext cx="2203448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>
            <p:custDataLst>
              <p:tags r:id="rId1"/>
            </p:custDataLst>
          </p:nvPr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>
            <p:custDataLst>
              <p:tags r:id="rId2"/>
            </p:custDataLst>
          </p:nvPr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>
            <p:custDataLst>
              <p:tags r:id="rId6"/>
            </p:custDataLst>
          </p:nvPr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>
            <p:custDataLst>
              <p:tags r:id="rId8"/>
            </p:custDataLst>
          </p:nvPr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>
            <p:custDataLst>
              <p:tags r:id="rId1"/>
            </p:custDataLst>
          </p:nvPr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>
            <p:custDataLst>
              <p:tags r:id="rId2"/>
            </p:custDataLst>
          </p:nvPr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3"/>
            </p:custDataLst>
          </p:nvPr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4"/>
            </p:custDataLst>
          </p:nvPr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5"/>
            </p:custDataLst>
          </p:nvPr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1411CAA8-BF7A-4F70-9DF3-31A3075F43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>
            <p:custDataLst>
              <p:tags r:id="rId13"/>
            </p:custDataLst>
          </p:nvPr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88000">
                <a:schemeClr val="bg1">
                  <a:alpha val="4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9050">
            <a:gradFill flip="none" rotWithShape="1">
              <a:gsLst>
                <a:gs pos="0">
                  <a:schemeClr val="accent2">
                    <a:lumMod val="50000"/>
                    <a:alpha val="89000"/>
                  </a:schemeClr>
                </a:gs>
                <a:gs pos="5000">
                  <a:schemeClr val="accent2">
                    <a:lumMod val="75000"/>
                    <a:alpha val="29000"/>
                  </a:schemeClr>
                </a:gs>
                <a:gs pos="50000">
                  <a:schemeClr val="accent2">
                    <a:lumMod val="40000"/>
                    <a:lumOff val="60000"/>
                    <a:alpha val="28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23528" y="260648"/>
            <a:ext cx="8278499" cy="13681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34803" y="1643050"/>
            <a:ext cx="7823411" cy="45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7" name="Rectangle 88"/>
          <p:cNvSpPr/>
          <p:nvPr userDrawn="1">
            <p:custDataLst>
              <p:tags r:id="rId17"/>
            </p:custDataLst>
          </p:nvPr>
        </p:nvSpPr>
        <p:spPr>
          <a:xfrm>
            <a:off x="503624" y="6198392"/>
            <a:ext cx="7891213" cy="18000"/>
          </a:xfrm>
          <a:prstGeom prst="rect">
            <a:avLst/>
          </a:prstGeom>
          <a:solidFill>
            <a:schemeClr val="accent1">
              <a:alpha val="83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>
            <p:custDataLst>
              <p:tags r:id="rId18"/>
            </p:custDataLst>
          </p:nvPr>
        </p:nvSpPr>
        <p:spPr>
          <a:xfrm>
            <a:off x="3190926" y="6207147"/>
            <a:ext cx="2809834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i="1" dirty="0" smtClean="0">
                <a:solidFill>
                  <a:srgbClr val="4C2600"/>
                </a:solidFill>
                <a:effectLst/>
                <a:latin typeface="Century Schoolbook" pitchFamily="18" charset="0"/>
              </a:rPr>
              <a:t>www.sobesice.eu</a:t>
            </a:r>
            <a:endParaRPr lang="cs-CZ" sz="1600" b="0" i="1" dirty="0">
              <a:solidFill>
                <a:srgbClr val="4C2600"/>
              </a:solidFill>
              <a:effectLst/>
              <a:latin typeface="Century Schoolbook" pitchFamily="18" charset="0"/>
            </a:endParaRPr>
          </a:p>
        </p:txBody>
      </p:sp>
      <p:grpSp>
        <p:nvGrpSpPr>
          <p:cNvPr id="63" name="Skupina 62"/>
          <p:cNvGrpSpPr/>
          <p:nvPr userDrawn="1">
            <p:custDataLst>
              <p:tags r:id="rId19"/>
            </p:custDataLst>
          </p:nvPr>
        </p:nvGrpSpPr>
        <p:grpSpPr>
          <a:xfrm rot="10800000">
            <a:off x="928660" y="6286520"/>
            <a:ext cx="642943" cy="285752"/>
            <a:chOff x="928661" y="6286520"/>
            <a:chExt cx="791456" cy="428633"/>
          </a:xfrm>
        </p:grpSpPr>
        <p:pic>
          <p:nvPicPr>
            <p:cNvPr id="61" name="Obrázek 60" descr="sipka-dolu.png">
              <a:hlinkClick r:id="" action="ppaction://hlinkshowjump?jump=nextslide"/>
            </p:cNvPr>
            <p:cNvPicPr>
              <a:picLocks noChangeAspect="1"/>
            </p:cNvPicPr>
            <p:nvPr userDrawn="1"/>
          </p:nvPicPr>
          <p:blipFill>
            <a:blip r:embed="rId2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0833" b="14861"/>
            <a:stretch>
              <a:fillRect/>
            </a:stretch>
          </p:blipFill>
          <p:spPr>
            <a:xfrm rot="5400000">
              <a:off x="860041" y="6355141"/>
              <a:ext cx="428632" cy="291391"/>
            </a:xfrm>
            <a:prstGeom prst="rect">
              <a:avLst/>
            </a:prstGeom>
          </p:spPr>
        </p:pic>
        <p:pic>
          <p:nvPicPr>
            <p:cNvPr id="62" name="Obrázek 61" descr="sipka-nahoru.png">
              <a:hlinkClick r:id="" action="ppaction://hlinkshowjump?jump=previousslide"/>
            </p:cNvPr>
            <p:cNvPicPr>
              <a:picLocks noChangeAspect="1"/>
            </p:cNvPicPr>
            <p:nvPr userDrawn="1"/>
          </p:nvPicPr>
          <p:blipFill>
            <a:blip r:embed="rId2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0833" b="14861"/>
            <a:stretch>
              <a:fillRect/>
            </a:stretch>
          </p:blipFill>
          <p:spPr>
            <a:xfrm rot="5400000">
              <a:off x="1360107" y="6355140"/>
              <a:ext cx="428629" cy="29139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179388" indent="0" algn="ctr" defTabSz="914400" rtl="0" eaLnBrk="1" latinLnBrk="0" hangingPunct="1">
        <a:spcBef>
          <a:spcPct val="0"/>
        </a:spcBef>
        <a:buNone/>
        <a:defRPr sz="4000" b="0" i="1" kern="1200" cap="none" baseline="0">
          <a:ln>
            <a:solidFill>
              <a:srgbClr val="4C2600"/>
            </a:solidFill>
          </a:ln>
          <a:solidFill>
            <a:srgbClr val="6C3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lang="cs-CZ" sz="2000" b="0" kern="1200" dirty="0" smtClean="0">
          <a:solidFill>
            <a:srgbClr val="4C2600"/>
          </a:solidFill>
          <a:latin typeface="Arial Narrow" pitchFamily="34" charset="0"/>
          <a:ea typeface="+mn-ea"/>
          <a:cs typeface="+mn-cs"/>
        </a:defRPr>
      </a:lvl1pPr>
      <a:lvl2pPr marL="2870200" indent="-27305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lang="cs-CZ" sz="2000" b="0" kern="1200" dirty="0" smtClean="0">
          <a:solidFill>
            <a:srgbClr val="4C2600"/>
          </a:solidFill>
          <a:latin typeface="Arial Narrow" pitchFamily="34" charset="0"/>
          <a:ea typeface="+mn-ea"/>
          <a:cs typeface="+mn-cs"/>
        </a:defRPr>
      </a:lvl2pPr>
      <a:lvl3pPr marL="358933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lang="cs-CZ" sz="1600" b="0" kern="1200" dirty="0" smtClean="0">
          <a:solidFill>
            <a:srgbClr val="4C2600"/>
          </a:solidFill>
          <a:latin typeface="Arial Narrow" pitchFamily="34" charset="0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lang="cs-CZ" sz="2000" b="0" kern="1200" dirty="0" smtClean="0">
          <a:solidFill>
            <a:srgbClr val="4C2600"/>
          </a:solidFill>
          <a:latin typeface="Arial Narrow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lang="en-US" sz="2000" b="0" kern="1200" baseline="0" dirty="0">
          <a:solidFill>
            <a:srgbClr val="4C2600"/>
          </a:solidFill>
          <a:latin typeface="Arial Narrow" pitchFamily="34" charset="0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image" Target="../media/image8.gif"/><Relationship Id="rId1" Type="http://schemas.openxmlformats.org/officeDocument/2006/relationships/tags" Target="../tags/tag109.xml"/><Relationship Id="rId2" Type="http://schemas.openxmlformats.org/officeDocument/2006/relationships/tags" Target="../tags/tag110.xml"/><Relationship Id="rId3" Type="http://schemas.openxmlformats.org/officeDocument/2006/relationships/tags" Target="../tags/tag111.xml"/><Relationship Id="rId4" Type="http://schemas.openxmlformats.org/officeDocument/2006/relationships/tags" Target="../tags/tag112.xml"/><Relationship Id="rId5" Type="http://schemas.openxmlformats.org/officeDocument/2006/relationships/tags" Target="../tags/tag113.xml"/><Relationship Id="rId6" Type="http://schemas.openxmlformats.org/officeDocument/2006/relationships/tags" Target="../tags/tag114.xml"/><Relationship Id="rId7" Type="http://schemas.openxmlformats.org/officeDocument/2006/relationships/tags" Target="../tags/tag115.xml"/><Relationship Id="rId8" Type="http://schemas.openxmlformats.org/officeDocument/2006/relationships/slideLayout" Target="../slideLayouts/slideLayout4.xml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tags" Target="../tags/tag120.xml"/><Relationship Id="rId6" Type="http://schemas.openxmlformats.org/officeDocument/2006/relationships/tags" Target="../tags/tag121.xml"/><Relationship Id="rId7" Type="http://schemas.openxmlformats.org/officeDocument/2006/relationships/slideLayout" Target="../slideLayouts/slideLayout4.xml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slide" Target="slide2.xml"/><Relationship Id="rId11" Type="http://schemas.openxmlformats.org/officeDocument/2006/relationships/image" Target="../media/image8.gif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image" Target="../media/image8.gif"/><Relationship Id="rId1" Type="http://schemas.openxmlformats.org/officeDocument/2006/relationships/tags" Target="../tags/tag122.xml"/><Relationship Id="rId2" Type="http://schemas.openxmlformats.org/officeDocument/2006/relationships/tags" Target="../tags/tag123.xml"/><Relationship Id="rId3" Type="http://schemas.openxmlformats.org/officeDocument/2006/relationships/tags" Target="../tags/tag124.xml"/><Relationship Id="rId4" Type="http://schemas.openxmlformats.org/officeDocument/2006/relationships/tags" Target="../tags/tag125.xml"/><Relationship Id="rId5" Type="http://schemas.openxmlformats.org/officeDocument/2006/relationships/tags" Target="../tags/tag126.xml"/><Relationship Id="rId6" Type="http://schemas.openxmlformats.org/officeDocument/2006/relationships/tags" Target="../tags/tag127.xml"/><Relationship Id="rId7" Type="http://schemas.openxmlformats.org/officeDocument/2006/relationships/tags" Target="../tags/tag128.xml"/><Relationship Id="rId8" Type="http://schemas.openxmlformats.org/officeDocument/2006/relationships/slideLayout" Target="../slideLayouts/slideLayout4.xml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slide" Target="slide2.xml"/><Relationship Id="rId11" Type="http://schemas.openxmlformats.org/officeDocument/2006/relationships/image" Target="../media/image8.gif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image" Target="../media/image8.gif"/><Relationship Id="rId1" Type="http://schemas.openxmlformats.org/officeDocument/2006/relationships/tags" Target="../tags/tag135.xml"/><Relationship Id="rId2" Type="http://schemas.openxmlformats.org/officeDocument/2006/relationships/tags" Target="../tags/tag136.xml"/><Relationship Id="rId3" Type="http://schemas.openxmlformats.org/officeDocument/2006/relationships/tags" Target="../tags/tag137.xml"/><Relationship Id="rId4" Type="http://schemas.openxmlformats.org/officeDocument/2006/relationships/tags" Target="../tags/tag138.xml"/><Relationship Id="rId5" Type="http://schemas.openxmlformats.org/officeDocument/2006/relationships/tags" Target="../tags/tag139.xml"/><Relationship Id="rId6" Type="http://schemas.openxmlformats.org/officeDocument/2006/relationships/tags" Target="../tags/tag140.xml"/><Relationship Id="rId7" Type="http://schemas.openxmlformats.org/officeDocument/2006/relationships/tags" Target="../tags/tag14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3" Type="http://schemas.openxmlformats.org/officeDocument/2006/relationships/slide" Target="slide2.xml"/><Relationship Id="rId14" Type="http://schemas.openxmlformats.org/officeDocument/2006/relationships/image" Target="../media/image8.gif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slide" Target="slide2.xml"/><Relationship Id="rId15" Type="http://schemas.openxmlformats.org/officeDocument/2006/relationships/image" Target="../media/image8.gif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tags" Target="../tags/tag156.xml"/><Relationship Id="rId9" Type="http://schemas.openxmlformats.org/officeDocument/2006/relationships/slideLayout" Target="../slideLayouts/slideLayout4.xml"/><Relationship Id="rId10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obesice.eu/2_aktu/ryby2008/Obrazy/r01_jpg.jpg" TargetMode="External"/><Relationship Id="rId12" Type="http://schemas.openxmlformats.org/officeDocument/2006/relationships/image" Target="../media/image35.jpeg"/><Relationship Id="rId13" Type="http://schemas.openxmlformats.org/officeDocument/2006/relationships/image" Target="../media/image36.jpeg"/><Relationship Id="rId14" Type="http://schemas.openxmlformats.org/officeDocument/2006/relationships/image" Target="../media/image37.jpeg"/><Relationship Id="rId15" Type="http://schemas.openxmlformats.org/officeDocument/2006/relationships/slide" Target="slide2.xml"/><Relationship Id="rId16" Type="http://schemas.openxmlformats.org/officeDocument/2006/relationships/image" Target="../media/image8.gif"/><Relationship Id="rId1" Type="http://schemas.openxmlformats.org/officeDocument/2006/relationships/tags" Target="../tags/tag157.xml"/><Relationship Id="rId2" Type="http://schemas.openxmlformats.org/officeDocument/2006/relationships/tags" Target="../tags/tag158.xml"/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tags" Target="../tags/tag161.xml"/><Relationship Id="rId6" Type="http://schemas.openxmlformats.org/officeDocument/2006/relationships/tags" Target="../tags/tag162.xml"/><Relationship Id="rId7" Type="http://schemas.openxmlformats.org/officeDocument/2006/relationships/tags" Target="../tags/tag163.xml"/><Relationship Id="rId8" Type="http://schemas.openxmlformats.org/officeDocument/2006/relationships/tags" Target="../tags/tag164.xml"/><Relationship Id="rId9" Type="http://schemas.openxmlformats.org/officeDocument/2006/relationships/slideLayout" Target="../slideLayouts/slideLayout4.xml"/><Relationship Id="rId10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slide" Target="slide2.xml"/><Relationship Id="rId19" Type="http://schemas.openxmlformats.org/officeDocument/2006/relationships/image" Target="../media/image8.gif"/><Relationship Id="rId1" Type="http://schemas.openxmlformats.org/officeDocument/2006/relationships/tags" Target="../tags/tag165.xml"/><Relationship Id="rId2" Type="http://schemas.openxmlformats.org/officeDocument/2006/relationships/tags" Target="../tags/tag166.xml"/><Relationship Id="rId3" Type="http://schemas.openxmlformats.org/officeDocument/2006/relationships/tags" Target="../tags/tag167.xml"/><Relationship Id="rId4" Type="http://schemas.openxmlformats.org/officeDocument/2006/relationships/tags" Target="../tags/tag168.xml"/><Relationship Id="rId5" Type="http://schemas.openxmlformats.org/officeDocument/2006/relationships/tags" Target="../tags/tag169.xml"/><Relationship Id="rId6" Type="http://schemas.openxmlformats.org/officeDocument/2006/relationships/tags" Target="../tags/tag170.xml"/><Relationship Id="rId7" Type="http://schemas.openxmlformats.org/officeDocument/2006/relationships/tags" Target="../tags/tag171.xml"/><Relationship Id="rId8" Type="http://schemas.openxmlformats.org/officeDocument/2006/relationships/tags" Target="../tags/tag172.xml"/><Relationship Id="rId9" Type="http://schemas.openxmlformats.org/officeDocument/2006/relationships/tags" Target="../tags/tag173.xml"/><Relationship Id="rId10" Type="http://schemas.openxmlformats.org/officeDocument/2006/relationships/tags" Target="../tags/tag17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jpe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jpeg"/><Relationship Id="rId15" Type="http://schemas.openxmlformats.org/officeDocument/2006/relationships/image" Target="../media/image48.jpeg"/><Relationship Id="rId16" Type="http://schemas.openxmlformats.org/officeDocument/2006/relationships/slide" Target="slide2.xml"/><Relationship Id="rId17" Type="http://schemas.openxmlformats.org/officeDocument/2006/relationships/image" Target="../media/image8.gif"/><Relationship Id="rId1" Type="http://schemas.openxmlformats.org/officeDocument/2006/relationships/tags" Target="../tags/tag175.xml"/><Relationship Id="rId2" Type="http://schemas.openxmlformats.org/officeDocument/2006/relationships/tags" Target="../tags/tag176.xml"/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6" Type="http://schemas.openxmlformats.org/officeDocument/2006/relationships/tags" Target="../tags/tag180.xml"/><Relationship Id="rId7" Type="http://schemas.openxmlformats.org/officeDocument/2006/relationships/tags" Target="../tags/tag181.xml"/><Relationship Id="rId8" Type="http://schemas.openxmlformats.org/officeDocument/2006/relationships/tags" Target="../tags/tag182.xml"/><Relationship Id="rId9" Type="http://schemas.openxmlformats.org/officeDocument/2006/relationships/tags" Target="../tags/tag183.xml"/><Relationship Id="rId10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3.xml"/><Relationship Id="rId12" Type="http://schemas.openxmlformats.org/officeDocument/2006/relationships/slide" Target="slide14.xml"/><Relationship Id="rId13" Type="http://schemas.openxmlformats.org/officeDocument/2006/relationships/slide" Target="slide15.xml"/><Relationship Id="rId14" Type="http://schemas.openxmlformats.org/officeDocument/2006/relationships/slide" Target="slide16.xml"/><Relationship Id="rId15" Type="http://schemas.openxmlformats.org/officeDocument/2006/relationships/slide" Target="slide17.xml"/><Relationship Id="rId16" Type="http://schemas.openxmlformats.org/officeDocument/2006/relationships/slide" Target="slide18.xml"/><Relationship Id="rId17" Type="http://schemas.openxmlformats.org/officeDocument/2006/relationships/slide" Target="slide19.xml"/><Relationship Id="rId18" Type="http://schemas.openxmlformats.org/officeDocument/2006/relationships/slide" Target="slide20.xml"/><Relationship Id="rId19" Type="http://schemas.openxmlformats.org/officeDocument/2006/relationships/slide" Target="slide22.xm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slideLayout" Target="../slideLayouts/slideLayout2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slideLayout" Target="../slideLayouts/slideLayout2.xml"/><Relationship Id="rId6" Type="http://schemas.openxmlformats.org/officeDocument/2006/relationships/slide" Target="slide2.xml"/><Relationship Id="rId7" Type="http://schemas.openxmlformats.org/officeDocument/2006/relationships/image" Target="../media/image8.gif"/><Relationship Id="rId1" Type="http://schemas.openxmlformats.org/officeDocument/2006/relationships/tags" Target="../tags/tag184.xml"/><Relationship Id="rId2" Type="http://schemas.openxmlformats.org/officeDocument/2006/relationships/tags" Target="../tags/tag1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4" Type="http://schemas.openxmlformats.org/officeDocument/2006/relationships/tags" Target="../tags/tag191.xml"/><Relationship Id="rId5" Type="http://schemas.openxmlformats.org/officeDocument/2006/relationships/tags" Target="../tags/tag192.xml"/><Relationship Id="rId6" Type="http://schemas.openxmlformats.org/officeDocument/2006/relationships/tags" Target="../tags/tag19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50.jpeg"/><Relationship Id="rId9" Type="http://schemas.openxmlformats.org/officeDocument/2006/relationships/slide" Target="slide2.xml"/><Relationship Id="rId10" Type="http://schemas.openxmlformats.org/officeDocument/2006/relationships/image" Target="../media/image8.gif"/><Relationship Id="rId1" Type="http://schemas.openxmlformats.org/officeDocument/2006/relationships/tags" Target="../tags/tag188.xml"/><Relationship Id="rId2" Type="http://schemas.openxmlformats.org/officeDocument/2006/relationships/tags" Target="../tags/tag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8" Type="http://schemas.openxmlformats.org/officeDocument/2006/relationships/slide" Target="slide2.xml"/><Relationship Id="rId9" Type="http://schemas.openxmlformats.org/officeDocument/2006/relationships/image" Target="../media/image8.gif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2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8" Type="http://schemas.openxmlformats.org/officeDocument/2006/relationships/slide" Target="slide2.xml"/><Relationship Id="rId9" Type="http://schemas.openxmlformats.org/officeDocument/2006/relationships/image" Target="../media/image8.gif"/><Relationship Id="rId1" Type="http://schemas.openxmlformats.org/officeDocument/2006/relationships/tags" Target="../tags/tag84.xml"/><Relationship Id="rId2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tags" Target="../tags/tag92.xml"/><Relationship Id="rId5" Type="http://schemas.openxmlformats.org/officeDocument/2006/relationships/tags" Target="../tags/tag93.xml"/><Relationship Id="rId6" Type="http://schemas.openxmlformats.org/officeDocument/2006/relationships/tags" Target="../tags/tag94.xml"/><Relationship Id="rId7" Type="http://schemas.openxmlformats.org/officeDocument/2006/relationships/tags" Target="../tags/tag95.xml"/><Relationship Id="rId8" Type="http://schemas.openxmlformats.org/officeDocument/2006/relationships/slideLayout" Target="../slideLayouts/slideLayout4.xml"/><Relationship Id="rId9" Type="http://schemas.openxmlformats.org/officeDocument/2006/relationships/image" Target="../media/image10.jpeg"/><Relationship Id="rId10" Type="http://schemas.openxmlformats.org/officeDocument/2006/relationships/slide" Target="slide2.xml"/><Relationship Id="rId11" Type="http://schemas.openxmlformats.org/officeDocument/2006/relationships/image" Target="../media/image8.gif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slideLayout" Target="../slideLayouts/slideLayout4.xml"/><Relationship Id="rId7" Type="http://schemas.openxmlformats.org/officeDocument/2006/relationships/slide" Target="slide2.xml"/><Relationship Id="rId8" Type="http://schemas.openxmlformats.org/officeDocument/2006/relationships/image" Target="../media/image8.gif"/><Relationship Id="rId9" Type="http://schemas.openxmlformats.org/officeDocument/2006/relationships/image" Target="../media/image11.jpeg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slide" Target="slide2.xml"/><Relationship Id="rId15" Type="http://schemas.openxmlformats.org/officeDocument/2006/relationships/image" Target="../media/image8.gif"/><Relationship Id="rId1" Type="http://schemas.openxmlformats.org/officeDocument/2006/relationships/tags" Target="../tags/tag101.xml"/><Relationship Id="rId2" Type="http://schemas.openxmlformats.org/officeDocument/2006/relationships/tags" Target="../tags/tag102.xml"/><Relationship Id="rId3" Type="http://schemas.openxmlformats.org/officeDocument/2006/relationships/tags" Target="../tags/tag103.xml"/><Relationship Id="rId4" Type="http://schemas.openxmlformats.org/officeDocument/2006/relationships/tags" Target="../tags/tag104.xml"/><Relationship Id="rId5" Type="http://schemas.openxmlformats.org/officeDocument/2006/relationships/tags" Target="../tags/tag105.xml"/><Relationship Id="rId6" Type="http://schemas.openxmlformats.org/officeDocument/2006/relationships/tags" Target="../tags/tag106.xml"/><Relationship Id="rId7" Type="http://schemas.openxmlformats.org/officeDocument/2006/relationships/tags" Target="../tags/tag107.xml"/><Relationship Id="rId8" Type="http://schemas.openxmlformats.org/officeDocument/2006/relationships/tags" Target="../tags/tag108.xml"/><Relationship Id="rId9" Type="http://schemas.openxmlformats.org/officeDocument/2006/relationships/slideLayout" Target="../slideLayouts/slideLayout4.xml"/><Relationship Id="rId10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17099" y="5214950"/>
            <a:ext cx="3309803" cy="1071570"/>
          </a:xfrm>
        </p:spPr>
        <p:txBody>
          <a:bodyPr/>
          <a:lstStyle/>
          <a:p>
            <a:r>
              <a:rPr sz="3200" smtClean="0"/>
              <a:t>Soběšice</a:t>
            </a:r>
            <a:endParaRPr lang="cs-CZ" dirty="0" smtClean="0"/>
          </a:p>
          <a:p>
            <a:r>
              <a:rPr lang="cs-CZ" dirty="0" smtClean="0"/>
              <a:t>okres Klatovy</a:t>
            </a:r>
            <a:endParaRPr lang="cs-CZ" dirty="0"/>
          </a:p>
        </p:txBody>
      </p:sp>
      <p:pic>
        <p:nvPicPr>
          <p:cNvPr id="11" name="Obrázek 10" descr="Free-Wifi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7572396" y="5500702"/>
            <a:ext cx="1009215" cy="587363"/>
          </a:xfrm>
          <a:prstGeom prst="rect">
            <a:avLst/>
          </a:prstGeom>
        </p:spPr>
      </p:pic>
      <p:pic>
        <p:nvPicPr>
          <p:cNvPr id="12" name="Obrázek 11" descr="Free-Wifi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928662" y="5500702"/>
            <a:ext cx="452240" cy="515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0034" y="3500439"/>
            <a:ext cx="4179122" cy="27860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0034" y="1357298"/>
            <a:ext cx="4214842" cy="4449142"/>
          </a:xfrm>
        </p:spPr>
        <p:txBody>
          <a:bodyPr/>
          <a:lstStyle/>
          <a:p>
            <a:pPr lvl="0"/>
            <a:r>
              <a:rPr lang="cs-CZ" dirty="0" smtClean="0"/>
              <a:t>vyhříván teplem z bioplynové stanice</a:t>
            </a:r>
          </a:p>
          <a:p>
            <a:pPr lvl="0"/>
            <a:r>
              <a:rPr lang="cs-CZ" dirty="0" smtClean="0"/>
              <a:t>velikost 5 m x 12 m, hloubka 1,2 m</a:t>
            </a:r>
          </a:p>
          <a:p>
            <a:pPr lvl="0"/>
            <a:r>
              <a:rPr lang="cs-CZ" dirty="0" smtClean="0"/>
              <a:t>protiproud</a:t>
            </a:r>
          </a:p>
          <a:p>
            <a:pPr lvl="0"/>
            <a:r>
              <a:rPr lang="cs-CZ" dirty="0" smtClean="0"/>
              <a:t>mohou si zde zaplavat i zdatní plavci</a:t>
            </a:r>
          </a:p>
          <a:p>
            <a:pPr lvl="0"/>
            <a:r>
              <a:rPr lang="cs-CZ" dirty="0" smtClean="0"/>
              <a:t>možnost koupání ve všech ročních obdobích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smtClean="0"/>
              <a:t>Plánujeme do konce letošního roku bazén zastřešit. </a:t>
            </a:r>
          </a:p>
          <a:p>
            <a:r>
              <a:rPr lang="cs-CZ" dirty="0" smtClean="0"/>
              <a:t>Průměrná teplota v bazénu se pohybuje kolem 28°C jak v létě, </a:t>
            </a:r>
            <a:br>
              <a:rPr lang="cs-CZ" dirty="0" smtClean="0"/>
            </a:br>
            <a:r>
              <a:rPr lang="cs-CZ" dirty="0" smtClean="0"/>
              <a:t>tak i v zimě.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cs-CZ" dirty="0" smtClean="0"/>
              <a:t>Celoročně vyhřívaný bazén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214942" y="3929066"/>
            <a:ext cx="3096344" cy="20642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Obrázek 12" descr="domu.gif">
            <a:hlinkClick r:id="rId11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857224" y="1500174"/>
            <a:ext cx="7207784" cy="171451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 objednání masáže se můžete obrátit přímo na </a:t>
            </a:r>
            <a:r>
              <a:rPr lang="cs-CZ" smtClean="0"/>
              <a:t>naši fyzioterapeutku.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Na výběr máte:</a:t>
            </a:r>
          </a:p>
          <a:p>
            <a:pPr lvl="3"/>
            <a:r>
              <a:rPr lang="cs-CZ" dirty="0" smtClean="0"/>
              <a:t>šíje</a:t>
            </a:r>
          </a:p>
          <a:p>
            <a:pPr lvl="3"/>
            <a:r>
              <a:rPr dirty="0" smtClean="0"/>
              <a:t>šíje a </a:t>
            </a:r>
            <a:r>
              <a:rPr dirty="0" smtClean="0"/>
              <a:t>z</a:t>
            </a:r>
            <a:r>
              <a:rPr lang="cs-CZ" dirty="0" smtClean="0"/>
              <a:t>á</a:t>
            </a:r>
            <a:r>
              <a:rPr dirty="0" smtClean="0"/>
              <a:t>d</a:t>
            </a:r>
            <a:r>
              <a:rPr lang="cs-CZ" dirty="0" smtClean="0"/>
              <a:t>a</a:t>
            </a:r>
            <a:endParaRPr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Klasické ruční masáže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email">
            <a:duotone>
              <a:prstClr val="black"/>
              <a:srgbClr val="DDE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72400" y="2214554"/>
            <a:ext cx="2650853" cy="14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Obrázek 12" descr="100_5106.JPG"/>
          <p:cNvPicPr/>
          <p:nvPr>
            <p:custDataLst>
              <p:tags r:id="rId5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785786" y="3000372"/>
            <a:ext cx="3419475" cy="24589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Obrázek 13" descr="domu.gif">
            <a:hlinkClick r:id="rId10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28596" y="1428736"/>
            <a:ext cx="3890800" cy="2500330"/>
          </a:xfrm>
        </p:spPr>
        <p:txBody>
          <a:bodyPr>
            <a:normAutofit/>
          </a:bodyPr>
          <a:lstStyle/>
          <a:p>
            <a:r>
              <a:rPr lang="cs-CZ" dirty="0" smtClean="0"/>
              <a:t>K dispozici jsou </a:t>
            </a:r>
            <a:r>
              <a:rPr lang="cs-CZ" b="1" dirty="0" smtClean="0"/>
              <a:t>3 celotělové vany </a:t>
            </a:r>
            <a:r>
              <a:rPr lang="cs-CZ" dirty="0" smtClean="0"/>
              <a:t>pro vířivou a perličkovou koupel. </a:t>
            </a:r>
          </a:p>
          <a:p>
            <a:r>
              <a:rPr lang="cs-CZ" dirty="0" smtClean="0"/>
              <a:t>Počet trysek:</a:t>
            </a:r>
          </a:p>
          <a:p>
            <a:pPr lvl="3"/>
            <a:r>
              <a:rPr lang="cs-CZ" dirty="0" smtClean="0"/>
              <a:t>8 turbo trysek</a:t>
            </a:r>
          </a:p>
          <a:p>
            <a:pPr lvl="3"/>
            <a:r>
              <a:rPr lang="cs-CZ" dirty="0" smtClean="0"/>
              <a:t>30 vodních trysek</a:t>
            </a:r>
          </a:p>
          <a:p>
            <a:pPr lvl="3"/>
            <a:r>
              <a:rPr lang="cs-CZ" dirty="0" smtClean="0"/>
              <a:t>176 vzduchových trysek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4643438" y="1857364"/>
            <a:ext cx="3419856" cy="928694"/>
          </a:xfrm>
        </p:spPr>
        <p:txBody>
          <a:bodyPr/>
          <a:lstStyle/>
          <a:p>
            <a:r>
              <a:rPr lang="cs-CZ" dirty="0" smtClean="0"/>
              <a:t>Třetí vana je vylepšena </a:t>
            </a:r>
            <a:br>
              <a:rPr lang="cs-CZ" dirty="0" smtClean="0"/>
            </a:br>
            <a:r>
              <a:rPr lang="cs-CZ" dirty="0" smtClean="0"/>
              <a:t>o ruční podvodní masáž.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err="1" smtClean="0"/>
              <a:t>Hydromasážní</a:t>
            </a:r>
            <a:r>
              <a:rPr lang="cs-CZ" dirty="0" smtClean="0"/>
              <a:t> vany</a:t>
            </a:r>
            <a:endParaRPr lang="cs-CZ" dirty="0"/>
          </a:p>
        </p:txBody>
      </p:sp>
      <p:pic>
        <p:nvPicPr>
          <p:cNvPr id="7" name="Obrázek 6" descr="100_512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429124" y="2881308"/>
            <a:ext cx="4179313" cy="27862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ek 7" descr="25.6.2010 031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42976" y="3929067"/>
            <a:ext cx="3024336" cy="20162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Obrázek 12" descr="domu.gif">
            <a:hlinkClick r:id="rId11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Vířivka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Nalezněte rovnováhu. </a:t>
            </a:r>
            <a:br>
              <a:rPr lang="cs-CZ" dirty="0" smtClean="0"/>
            </a:br>
            <a:r>
              <a:rPr lang="cs-CZ" dirty="0" smtClean="0"/>
              <a:t>Koupel ve vířivém bazénu plně umožňuje:</a:t>
            </a:r>
          </a:p>
          <a:p>
            <a:pPr marL="533400" lvl="2"/>
            <a:r>
              <a:rPr lang="cs-CZ" dirty="0" smtClean="0"/>
              <a:t>zklidňovat bolest svalů a kloubů</a:t>
            </a:r>
          </a:p>
          <a:p>
            <a:pPr marL="533400" lvl="2"/>
            <a:r>
              <a:rPr lang="cs-CZ" dirty="0" smtClean="0"/>
              <a:t>stimulovat oběh a napomáhá zažívání</a:t>
            </a:r>
          </a:p>
          <a:p>
            <a:pPr marL="533400" lvl="2"/>
            <a:r>
              <a:rPr lang="cs-CZ" dirty="0" smtClean="0"/>
              <a:t>vytvářet v těle přírodní látky zmírňující bolest</a:t>
            </a:r>
          </a:p>
          <a:p>
            <a:pPr marL="533400" lvl="2"/>
            <a:r>
              <a:rPr lang="cs-CZ" dirty="0" smtClean="0"/>
              <a:t>podporuje přirozenou relaxaci, snižovat stres a zlepšovat spánek</a:t>
            </a:r>
          </a:p>
          <a:p>
            <a:r>
              <a:rPr lang="cs-CZ" dirty="0" smtClean="0"/>
              <a:t>Počet: 4-6 osob</a:t>
            </a:r>
          </a:p>
          <a:p>
            <a:r>
              <a:rPr lang="cs-CZ" dirty="0" smtClean="0"/>
              <a:t>Celkový počet trysek: 46</a:t>
            </a:r>
          </a:p>
          <a:p>
            <a:pPr lvl="3"/>
            <a:r>
              <a:rPr lang="cs-CZ" dirty="0" smtClean="0"/>
              <a:t>z toho 14 vzduchových trysek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25.6.2010 02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/>
          <a:stretch>
            <a:fillRect/>
          </a:stretch>
        </p:blipFill>
        <p:spPr>
          <a:xfrm flipH="1">
            <a:off x="4572000" y="3357562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3" descr="25.6.2010 027.jpg"/>
          <p:cNvPicPr/>
          <p:nvPr>
            <p:custDataLst>
              <p:tags r:id="rId5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5214942" y="642918"/>
            <a:ext cx="3060908" cy="23042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Obrázek 7" descr="domu.gif">
            <a:hlinkClick r:id="rId10" action="ppaction://hlinksldjum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Sauna</a:t>
            </a:r>
            <a:endParaRPr lang="cs-CZ" dirty="0"/>
          </a:p>
        </p:txBody>
      </p:sp>
      <p:pic>
        <p:nvPicPr>
          <p:cNvPr id="5" name="Obrázek 4" descr="100_511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395536" y="1531348"/>
            <a:ext cx="5112568" cy="44711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Obrázek 5" descr="100_5114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>
          <a:xfrm flipH="1">
            <a:off x="5429256" y="3786190"/>
            <a:ext cx="2741916" cy="199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>
            <p:custDataLst>
              <p:tags r:id="rId5"/>
            </p:custDataLst>
          </p:nvPr>
        </p:nvSpPr>
        <p:spPr>
          <a:xfrm>
            <a:off x="5572132" y="2714620"/>
            <a:ext cx="25922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lbertus" pitchFamily="34" charset="0"/>
              </a:rPr>
              <a:t>Provozní doba:</a:t>
            </a:r>
          </a:p>
          <a:p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lbertus" pitchFamily="34" charset="0"/>
              </a:rPr>
              <a:t>PO	16:00 – 20:00</a:t>
            </a:r>
          </a:p>
          <a:p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lbertus" pitchFamily="34" charset="0"/>
              </a:rPr>
              <a:t>ČT	16:00 – 20:00</a:t>
            </a:r>
            <a:endParaRPr lang="cs-CZ" sz="1600" b="1" dirty="0">
              <a:solidFill>
                <a:schemeClr val="accent2">
                  <a:lumMod val="50000"/>
                </a:schemeClr>
              </a:solidFill>
              <a:latin typeface="Albertus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572132" y="1857364"/>
            <a:ext cx="2643206" cy="642942"/>
          </a:xfrm>
        </p:spPr>
        <p:txBody>
          <a:bodyPr>
            <a:normAutofit/>
          </a:bodyPr>
          <a:lstStyle/>
          <a:p>
            <a:r>
              <a:rPr smtClean="0"/>
              <a:t>Počet osob: 12</a:t>
            </a:r>
            <a:endParaRPr lang="cs-CZ" dirty="0"/>
          </a:p>
        </p:txBody>
      </p:sp>
      <p:pic>
        <p:nvPicPr>
          <p:cNvPr id="12" name="Obrázek 11" descr="domu.gif">
            <a:hlinkClick r:id="rId11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472" y="571480"/>
            <a:ext cx="7858180" cy="2214578"/>
          </a:xfrm>
        </p:spPr>
        <p:txBody>
          <a:bodyPr>
            <a:normAutofit/>
          </a:bodyPr>
          <a:lstStyle/>
          <a:p>
            <a:pPr marL="0" algn="l">
              <a:tabLst>
                <a:tab pos="1611313" algn="ctr"/>
                <a:tab pos="5919788" algn="ctr"/>
              </a:tabLst>
            </a:pPr>
            <a:r>
              <a:rPr lang="cs-CZ" dirty="0" smtClean="0"/>
              <a:t>	Ruské 	 Kulečník </a:t>
            </a:r>
            <a:br>
              <a:rPr lang="cs-CZ" dirty="0" smtClean="0"/>
            </a:br>
            <a:r>
              <a:rPr lang="cs-CZ" dirty="0" smtClean="0"/>
              <a:t>	kuželky </a:t>
            </a:r>
            <a:r>
              <a:rPr lang="cs-CZ" cap="none" dirty="0" smtClean="0"/>
              <a:t>	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Obrázek 6" descr="kosik a kuželk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42976" y="2000240"/>
            <a:ext cx="2500330" cy="18674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Obrázek 9" descr="100_6497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>
          <a:xfrm>
            <a:off x="827185" y="3857628"/>
            <a:ext cx="3459063" cy="20225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Obrázek 8" descr="100_6514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>
            <a:lum bright="10000" contrast="10000"/>
          </a:blip>
          <a:srcRect/>
          <a:stretch>
            <a:fillRect/>
          </a:stretch>
        </p:blipFill>
        <p:spPr>
          <a:xfrm>
            <a:off x="4572000" y="3500438"/>
            <a:ext cx="3857652" cy="24098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Zástupný symbol pro obsah 7" descr="100_650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>
            <a:off x="5143504" y="2071678"/>
            <a:ext cx="2753257" cy="14804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Obrázek 12" descr="domu.gif">
            <a:hlinkClick r:id="rId13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Devět hracích políček:</a:t>
            </a:r>
          </a:p>
          <a:p>
            <a:pPr lvl="3"/>
            <a:r>
              <a:rPr lang="cs-CZ" dirty="0" smtClean="0"/>
              <a:t>bez překážek</a:t>
            </a:r>
          </a:p>
          <a:p>
            <a:pPr lvl="3"/>
            <a:r>
              <a:rPr lang="cs-CZ" dirty="0" smtClean="0"/>
              <a:t>trojúhelníky</a:t>
            </a:r>
          </a:p>
          <a:p>
            <a:pPr lvl="3"/>
            <a:r>
              <a:rPr lang="cs-CZ" dirty="0" smtClean="0"/>
              <a:t>šnek</a:t>
            </a:r>
          </a:p>
          <a:p>
            <a:pPr lvl="3"/>
            <a:r>
              <a:rPr lang="cs-CZ" dirty="0" smtClean="0"/>
              <a:t>skok</a:t>
            </a:r>
          </a:p>
          <a:p>
            <a:pPr lvl="3"/>
            <a:r>
              <a:rPr lang="cs-CZ" dirty="0" smtClean="0"/>
              <a:t>pyramida</a:t>
            </a:r>
          </a:p>
          <a:p>
            <a:pPr lvl="3"/>
            <a:r>
              <a:rPr lang="cs-CZ" dirty="0" smtClean="0"/>
              <a:t>špalíky</a:t>
            </a:r>
          </a:p>
          <a:p>
            <a:pPr lvl="3"/>
            <a:r>
              <a:rPr lang="cs-CZ" dirty="0" smtClean="0"/>
              <a:t>most</a:t>
            </a:r>
          </a:p>
          <a:p>
            <a:pPr lvl="3"/>
            <a:r>
              <a:rPr lang="cs-CZ" dirty="0" smtClean="0"/>
              <a:t>překážka U</a:t>
            </a:r>
          </a:p>
          <a:p>
            <a:pPr lvl="3"/>
            <a:r>
              <a:rPr lang="cs-CZ" dirty="0" smtClean="0"/>
              <a:t>labyrint</a:t>
            </a:r>
          </a:p>
          <a:p>
            <a:pPr lvl="1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smtClean="0"/>
              <a:t>Minigolf</a:t>
            </a:r>
            <a:endParaRPr lang="cs-CZ" dirty="0"/>
          </a:p>
        </p:txBody>
      </p:sp>
      <p:pic>
        <p:nvPicPr>
          <p:cNvPr id="10" name="Obrázek 9" descr="100_645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>
          <a:xfrm>
            <a:off x="5500694" y="3857628"/>
            <a:ext cx="2851517" cy="19442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Obrázek 10" descr="100_645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/>
          <a:srcRect/>
          <a:stretch>
            <a:fillRect/>
          </a:stretch>
        </p:blipFill>
        <p:spPr>
          <a:xfrm>
            <a:off x="5715008" y="1928802"/>
            <a:ext cx="2304256" cy="17096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Obrázek 12" descr="100_6449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email"/>
          <a:srcRect/>
          <a:stretch>
            <a:fillRect/>
          </a:stretch>
        </p:blipFill>
        <p:spPr>
          <a:xfrm>
            <a:off x="3428992" y="2000240"/>
            <a:ext cx="1902033" cy="18238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Obrázek 13" descr="100_6460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email"/>
          <a:srcRect/>
          <a:stretch>
            <a:fillRect/>
          </a:stretch>
        </p:blipFill>
        <p:spPr>
          <a:xfrm>
            <a:off x="3500430" y="4000504"/>
            <a:ext cx="1728192" cy="18683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Obrázek 19" descr="domu.gif">
            <a:hlinkClick r:id="rId14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86116" y="1785926"/>
            <a:ext cx="5072098" cy="1285884"/>
          </a:xfrm>
        </p:spPr>
        <p:txBody>
          <a:bodyPr/>
          <a:lstStyle/>
          <a:p>
            <a:r>
              <a:rPr lang="cs-CZ" dirty="0" smtClean="0"/>
              <a:t>Možnost zakoupit si povolení k rybaření</a:t>
            </a:r>
            <a:br>
              <a:rPr lang="cs-CZ" dirty="0" smtClean="0"/>
            </a:br>
            <a:r>
              <a:rPr lang="cs-CZ" dirty="0" smtClean="0"/>
              <a:t>na dobu určitou (např. i na týden)</a:t>
            </a:r>
          </a:p>
          <a:p>
            <a:r>
              <a:rPr lang="cs-CZ" dirty="0" smtClean="0"/>
              <a:t>Vzdálenost od hotelu k rybníku: 2 km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Rybník Rozkoš</a:t>
            </a:r>
            <a:endParaRPr lang="cs-CZ" dirty="0"/>
          </a:p>
        </p:txBody>
      </p:sp>
      <p:pic>
        <p:nvPicPr>
          <p:cNvPr id="7" name="Obrázek 6" descr="C:\Documents and Settings\Hanzlova\Plocha\FOTOGRAFIE\RRR\Ryby 14.10.10\RRR 2010 070.jpg"/>
          <p:cNvPicPr/>
          <p:nvPr>
            <p:custDataLst>
              <p:tags r:id="rId4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1556792"/>
            <a:ext cx="2376264" cy="16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Obrázek 7" descr="http://www.sobesice.eu/2_aktu/ryby2008/Obrazy/r01_jpg.jpg">
            <a:hlinkClick r:id="rId11"/>
          </p:cNvPr>
          <p:cNvPicPr/>
          <p:nvPr>
            <p:custDataLst>
              <p:tags r:id="rId5"/>
            </p:custDataLst>
          </p:nvPr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3568" y="3068960"/>
            <a:ext cx="2448272" cy="17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Obrázek 8" descr="C:\Documents and Settings\Hanzlova\Plocha\FOTOGRAFIE\RRR\Ryby 14.10.10\RRR 2010 018.jpg"/>
          <p:cNvPicPr/>
          <p:nvPr>
            <p:custDataLst>
              <p:tags r:id="rId6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4725144"/>
            <a:ext cx="2376264" cy="15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Obrázek 15" descr="C:\Documents and Settings\Hanzlova\Plocha\FOTOGRAFIE\RRR\Ryby 14.10.10\RRR 2010 136.jpg"/>
          <p:cNvPicPr/>
          <p:nvPr>
            <p:custDataLst>
              <p:tags r:id="rId7"/>
            </p:custDataLst>
          </p:nvPr>
        </p:nvPicPr>
        <p:blipFill>
          <a:blip r:embed="rId14" cstate="email"/>
          <a:srcRect/>
          <a:stretch>
            <a:fillRect/>
          </a:stretch>
        </p:blipFill>
        <p:spPr>
          <a:xfrm>
            <a:off x="3571868" y="3071810"/>
            <a:ext cx="4143404" cy="30003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Obrázek 16" descr="domu.gif">
            <a:hlinkClick r:id="rId15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Kam vyrazit?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1571612"/>
            <a:ext cx="5616624" cy="4593692"/>
          </a:xfrm>
        </p:spPr>
        <p:txBody>
          <a:bodyPr>
            <a:normAutofit/>
          </a:bodyPr>
          <a:lstStyle/>
          <a:p>
            <a:r>
              <a:rPr lang="cs-CZ" dirty="0" smtClean="0"/>
              <a:t>Připravili jsme pro Vás malého průvodce okolím Soběšic (12 turistických tras), kterého si můžete zakoupit v kanceláři vedoucí hotelu.</a:t>
            </a:r>
          </a:p>
          <a:p>
            <a:r>
              <a:rPr lang="cs-CZ" dirty="0" smtClean="0"/>
              <a:t>V blízkém okolí můžete navštívit:</a:t>
            </a:r>
          </a:p>
          <a:p>
            <a:pPr marL="720725" lvl="1"/>
            <a:r>
              <a:rPr lang="cs-CZ" dirty="0" smtClean="0"/>
              <a:t>hrady Rabí, </a:t>
            </a:r>
            <a:r>
              <a:rPr lang="cs-CZ" dirty="0" err="1" smtClean="0"/>
              <a:t>Kašperk</a:t>
            </a:r>
            <a:endParaRPr lang="cs-CZ" dirty="0" smtClean="0"/>
          </a:p>
          <a:p>
            <a:pPr marL="720725" lvl="1"/>
            <a:r>
              <a:rPr lang="cs-CZ" dirty="0" smtClean="0"/>
              <a:t>rozhledny Javorník, Svatobor, Sedlo</a:t>
            </a:r>
          </a:p>
          <a:p>
            <a:pPr marL="720725" lvl="1"/>
            <a:r>
              <a:rPr lang="cs-CZ" dirty="0" smtClean="0"/>
              <a:t>historický mlýn v </a:t>
            </a:r>
            <a:r>
              <a:rPr lang="cs-CZ" dirty="0" err="1" smtClean="0"/>
              <a:t>Hoslovicích</a:t>
            </a:r>
            <a:endParaRPr lang="cs-CZ" dirty="0" smtClean="0"/>
          </a:p>
          <a:p>
            <a:pPr marL="720725" lvl="1"/>
            <a:r>
              <a:rPr lang="cs-CZ" dirty="0" smtClean="0"/>
              <a:t>koupaliště a rybníky</a:t>
            </a:r>
          </a:p>
          <a:p>
            <a:pPr marL="720725" lvl="1"/>
            <a:r>
              <a:rPr lang="cs-CZ" dirty="0" smtClean="0"/>
              <a:t>města - Sušice, Horažďovice, Strakonice, Kašperské Hory, Volyně</a:t>
            </a:r>
          </a:p>
          <a:p>
            <a:r>
              <a:rPr lang="cs-CZ" dirty="0" smtClean="0"/>
              <a:t>V zimě můžete využít běžeckých stop </a:t>
            </a:r>
            <a:br>
              <a:rPr lang="cs-CZ" dirty="0" smtClean="0"/>
            </a:br>
            <a:r>
              <a:rPr lang="cs-CZ" dirty="0" smtClean="0"/>
              <a:t>a lyžařských vleků v nedalekém okolí.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58" y="1445136"/>
            <a:ext cx="2608713" cy="3715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1520857"/>
            <a:ext cx="2612978" cy="36402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0" y="1520857"/>
            <a:ext cx="2606085" cy="36402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64" y="1520858"/>
            <a:ext cx="2633661" cy="36402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500174"/>
            <a:ext cx="2619873" cy="36609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500174"/>
            <a:ext cx="2619873" cy="36609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Obrázek 11" descr="domu.gif">
            <a:hlinkClick r:id="rId18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Dárky pro přátele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4803" y="1412777"/>
            <a:ext cx="7892617" cy="1440159"/>
          </a:xfrm>
        </p:spPr>
        <p:txBody>
          <a:bodyPr>
            <a:normAutofit/>
          </a:bodyPr>
          <a:lstStyle/>
          <a:p>
            <a:r>
              <a:rPr lang="cs-CZ" dirty="0" smtClean="0"/>
              <a:t>Nabízíme poukázky:</a:t>
            </a:r>
          </a:p>
          <a:p>
            <a:pPr lvl="1"/>
            <a:r>
              <a:rPr lang="cs-CZ" dirty="0" smtClean="0"/>
              <a:t>na jednotlivé služby</a:t>
            </a:r>
          </a:p>
          <a:p>
            <a:pPr lvl="1"/>
            <a:r>
              <a:rPr lang="cs-CZ" dirty="0" smtClean="0"/>
              <a:t>v určité hodnotě</a:t>
            </a:r>
          </a:p>
          <a:p>
            <a:pPr lvl="1"/>
            <a:r>
              <a:rPr lang="cs-CZ" dirty="0" smtClean="0"/>
              <a:t>ve formě přání s jménem oslavence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4" name="Obrázek 13" descr="hydromasáž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email">
            <a:lum contrast="10000"/>
          </a:blip>
          <a:srcRect/>
          <a:stretch>
            <a:fillRect/>
          </a:stretch>
        </p:blipFill>
        <p:spPr>
          <a:xfrm>
            <a:off x="323528" y="2708920"/>
            <a:ext cx="8448675" cy="37444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Obrázek 15" descr="vířivka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635431" y="607211"/>
            <a:ext cx="7873138" cy="56435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Obrázek 19" descr="poukázka v hodnotě1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74324" y="690371"/>
            <a:ext cx="7595353" cy="54772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Obrázek 22" descr="přání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email"/>
          <a:stretch>
            <a:fillRect/>
          </a:stretch>
        </p:blipFill>
        <p:spPr>
          <a:xfrm rot="5400000">
            <a:off x="2091212" y="0"/>
            <a:ext cx="4961576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Obrázek 23" descr="přání2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email"/>
          <a:stretch>
            <a:fillRect/>
          </a:stretch>
        </p:blipFill>
        <p:spPr>
          <a:xfrm rot="16200000">
            <a:off x="2087914" y="0"/>
            <a:ext cx="4968174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 descr="domu.gif">
            <a:hlinkClick r:id="rId16" action="ppaction://hlinksldjump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4803" y="1428736"/>
            <a:ext cx="7892617" cy="478634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smtClean="0">
                <a:hlinkClick r:id="rId5" action="ppaction://hlinksldjump"/>
              </a:rPr>
              <a:t>Víte kdy? Víme kam!</a:t>
            </a:r>
          </a:p>
          <a:p>
            <a:pPr lvl="1"/>
            <a:r>
              <a:rPr smtClean="0">
                <a:hlinkClick r:id="rId5" action="ppaction://hlinksldjump"/>
              </a:rPr>
              <a:t>10 . důdovů, proč navštívit Hotel pod Hořicí</a:t>
            </a:r>
          </a:p>
          <a:p>
            <a:pPr lvl="1"/>
            <a:r>
              <a:rPr smtClean="0">
                <a:hlinkClick r:id="rId5" action="ppaction://hlinksldjump"/>
              </a:rPr>
              <a:t>O Hotelu pod Hořicí</a:t>
            </a:r>
            <a:endParaRPr lang="cs-CZ" dirty="0" smtClean="0">
              <a:hlinkClick r:id="rId5" action="ppaction://hlinksldjump"/>
            </a:endParaRPr>
          </a:p>
          <a:p>
            <a:pPr lvl="1"/>
            <a:r>
              <a:rPr lang="cs-CZ" dirty="0" smtClean="0">
                <a:hlinkClick r:id="rId5" action="ppaction://hlinksldjump"/>
              </a:rPr>
              <a:t>Stravování</a:t>
            </a:r>
            <a:endParaRPr lang="cs-CZ" dirty="0" smtClean="0"/>
          </a:p>
          <a:p>
            <a:pPr lvl="1"/>
            <a:r>
              <a:rPr lang="cs-CZ" dirty="0" smtClean="0">
                <a:hlinkClick r:id="rId6" action="ppaction://hlinksldjump"/>
              </a:rPr>
              <a:t>Ubytování</a:t>
            </a:r>
          </a:p>
          <a:p>
            <a:pPr lvl="2"/>
            <a:r>
              <a:rPr smtClean="0">
                <a:hlinkClick r:id="rId7" action="ppaction://hlinksldjump"/>
              </a:rPr>
              <a:t>Učebny</a:t>
            </a:r>
            <a:endParaRPr smtClean="0">
              <a:hlinkClick r:id="rId6" action="ppaction://hlinksldjump"/>
            </a:endParaRPr>
          </a:p>
          <a:p>
            <a:pPr lvl="2"/>
            <a:r>
              <a:rPr smtClean="0">
                <a:hlinkClick r:id="rId8" action="ppaction://hlinksldjump"/>
              </a:rPr>
              <a:t>Sociální zařízení</a:t>
            </a:r>
            <a:endParaRPr lang="cs-CZ" dirty="0" smtClean="0"/>
          </a:p>
          <a:p>
            <a:pPr lvl="1"/>
            <a:r>
              <a:rPr lang="cs-CZ" dirty="0" err="1" smtClean="0"/>
              <a:t>Wellness</a:t>
            </a:r>
            <a:endParaRPr lang="cs-CZ" dirty="0" smtClean="0"/>
          </a:p>
          <a:p>
            <a:pPr lvl="2"/>
            <a:r>
              <a:rPr smtClean="0">
                <a:hlinkClick r:id="rId9" action="ppaction://hlinksldjump"/>
              </a:rPr>
              <a:t>Celoročně vyhřívaný bazén</a:t>
            </a:r>
            <a:endParaRPr smtClean="0"/>
          </a:p>
          <a:p>
            <a:pPr lvl="2"/>
            <a:r>
              <a:rPr smtClean="0"/>
              <a:t>Masáže (ruční, medová, čokoládová)</a:t>
            </a:r>
          </a:p>
          <a:p>
            <a:pPr lvl="2"/>
            <a:r>
              <a:rPr smtClean="0">
                <a:hlinkClick r:id="rId10" action="ppaction://hlinksldjump"/>
              </a:rPr>
              <a:t>Hydromasážní vany</a:t>
            </a:r>
            <a:endParaRPr smtClean="0"/>
          </a:p>
          <a:p>
            <a:pPr lvl="2"/>
            <a:r>
              <a:rPr smtClean="0">
                <a:hlinkClick r:id="rId11" action="ppaction://hlinksldjump"/>
              </a:rPr>
              <a:t>Vířivka</a:t>
            </a:r>
            <a:endParaRPr smtClean="0"/>
          </a:p>
          <a:p>
            <a:pPr lvl="2"/>
            <a:r>
              <a:rPr smtClean="0">
                <a:hlinkClick r:id="rId12" action="ppaction://hlinksldjump"/>
              </a:rPr>
              <a:t>Sauna</a:t>
            </a:r>
            <a:endParaRPr lang="cs-CZ" dirty="0" smtClean="0"/>
          </a:p>
          <a:p>
            <a:pPr lvl="1"/>
            <a:r>
              <a:rPr lang="cs-CZ" dirty="0" smtClean="0"/>
              <a:t>Další aktivity</a:t>
            </a:r>
          </a:p>
          <a:p>
            <a:pPr lvl="2"/>
            <a:r>
              <a:rPr lang="cs-CZ" dirty="0" smtClean="0">
                <a:hlinkClick r:id="rId13" action="ppaction://hlinksldjump"/>
              </a:rPr>
              <a:t>Ruské kuželky</a:t>
            </a:r>
            <a:endParaRPr lang="cs-CZ" dirty="0" smtClean="0"/>
          </a:p>
          <a:p>
            <a:pPr lvl="2"/>
            <a:r>
              <a:rPr smtClean="0">
                <a:hlinkClick r:id="rId14" action="ppaction://hlinksldjump"/>
              </a:rPr>
              <a:t>Minigolf</a:t>
            </a:r>
            <a:endParaRPr smtClean="0"/>
          </a:p>
          <a:p>
            <a:pPr lvl="2"/>
            <a:r>
              <a:rPr lang="cs-CZ" dirty="0" smtClean="0">
                <a:hlinkClick r:id="rId13" action="ppaction://hlinksldjump"/>
              </a:rPr>
              <a:t>Kulečník</a:t>
            </a:r>
            <a:endParaRPr lang="cs-CZ" dirty="0" smtClean="0"/>
          </a:p>
          <a:p>
            <a:pPr lvl="2"/>
            <a:r>
              <a:rPr smtClean="0">
                <a:hlinkClick r:id="rId15" action="ppaction://hlinksldjump"/>
              </a:rPr>
              <a:t>Ping-pong</a:t>
            </a:r>
            <a:endParaRPr lang="cs-CZ" dirty="0" smtClean="0">
              <a:hlinkClick r:id="rId15" action="ppaction://hlinksldjump"/>
            </a:endParaRPr>
          </a:p>
          <a:p>
            <a:pPr lvl="2"/>
            <a:r>
              <a:rPr lang="cs-CZ" dirty="0" smtClean="0">
                <a:hlinkClick r:id="rId15" action="ppaction://hlinksldjump"/>
              </a:rPr>
              <a:t>Půjčovna jízdních kol</a:t>
            </a:r>
          </a:p>
          <a:p>
            <a:pPr lvl="2"/>
            <a:r>
              <a:rPr lang="cs-CZ" dirty="0" smtClean="0">
                <a:hlinkClick r:id="rId15" action="ppaction://hlinksldjump"/>
              </a:rPr>
              <a:t>Rybaření</a:t>
            </a:r>
            <a:endParaRPr lang="cs-CZ" dirty="0" smtClean="0"/>
          </a:p>
          <a:p>
            <a:pPr lvl="1"/>
            <a:r>
              <a:rPr lang="cs-CZ" dirty="0" smtClean="0">
                <a:hlinkClick r:id="rId16" action="ppaction://hlinksldjump"/>
              </a:rPr>
              <a:t>Kam vyrazit?</a:t>
            </a:r>
            <a:endParaRPr lang="cs-CZ" dirty="0" smtClean="0"/>
          </a:p>
          <a:p>
            <a:pPr lvl="1"/>
            <a:r>
              <a:rPr lang="cs-CZ" dirty="0" smtClean="0">
                <a:hlinkClick r:id="rId17" action="ppaction://hlinksldjump"/>
              </a:rPr>
              <a:t>Dárky pro Vaše přátele</a:t>
            </a:r>
            <a:endParaRPr lang="cs-CZ" dirty="0" smtClean="0"/>
          </a:p>
          <a:p>
            <a:pPr lvl="1"/>
            <a:r>
              <a:rPr lang="cs-CZ" dirty="0" smtClean="0">
                <a:hlinkClick r:id="rId18" action="ppaction://hlinksldjump"/>
              </a:rPr>
              <a:t>Ceník služeb</a:t>
            </a:r>
            <a:endParaRPr lang="cs-CZ" dirty="0" smtClean="0"/>
          </a:p>
          <a:p>
            <a:pPr lvl="1"/>
            <a:r>
              <a:rPr lang="cs-CZ" dirty="0" smtClean="0">
                <a:hlinkClick r:id="rId19" action="ppaction://hlinksldjump"/>
              </a:rPr>
              <a:t>K</a:t>
            </a:r>
            <a:r>
              <a:rPr smtClean="0">
                <a:hlinkClick r:id="rId19" action="ppaction://hlinksldjump"/>
              </a:rPr>
              <a:t>de nás najdete?</a:t>
            </a:r>
            <a:endParaRPr lang="cs-CZ" dirty="0" smtClean="0">
              <a:hlinkClick r:id="rId19" action="ppaction://hlinksldjump"/>
            </a:endParaRPr>
          </a:p>
          <a:p>
            <a:pPr lvl="1"/>
            <a:r>
              <a:rPr lang="cs-CZ" dirty="0" smtClean="0">
                <a:hlinkClick r:id="rId19" action="ppaction://hlinksldjump"/>
              </a:rPr>
              <a:t>Kontakt</a:t>
            </a:r>
            <a:endParaRPr lang="cs-CZ" dirty="0" smtClean="0"/>
          </a:p>
          <a:p>
            <a:pPr lvl="1"/>
            <a:r>
              <a:rPr smtClean="0"/>
              <a:t>EU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mtClean="0"/>
              <a:t>Ceník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4803" y="1196752"/>
            <a:ext cx="7892617" cy="4795339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Ubytování 	od 250,- Kč	/noc/os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Obědy	od 55,-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Vířivka	150,- Kč	/2 os.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Vířivka	250,- Kč	/4 os.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Perlička	od 80,- Kč	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err="1" smtClean="0"/>
              <a:t>Hydromasáž</a:t>
            </a:r>
            <a:r>
              <a:rPr lang="cs-CZ" dirty="0" smtClean="0"/>
              <a:t>	120,-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Sauna – v provozních hodinách	250,- Kč	/1 hod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Sauna – na objednání mimo provoz. hodiny	400,- Kč	/1 hod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Ruční masáž šíje	60,-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Ruční masáž zad	120,-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Medová masáž	od 200,-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Bazén	od 20,- Kč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Minigolf	50,- Kč	/2 hole/1 hod.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Kuželky, kulečník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Půjčení jízdního kola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Poukázky	dle vybraného druhu</a:t>
            </a:r>
          </a:p>
          <a:p>
            <a:pPr>
              <a:tabLst>
                <a:tab pos="5915025" algn="r"/>
                <a:tab pos="6008688" algn="l"/>
              </a:tabLst>
            </a:pPr>
            <a:r>
              <a:rPr lang="cs-CZ" dirty="0" smtClean="0"/>
              <a:t>Průvodce okolím Soběšic	50,- Kč</a:t>
            </a:r>
          </a:p>
          <a:p>
            <a:pPr>
              <a:tabLst>
                <a:tab pos="5915025" algn="r"/>
                <a:tab pos="6008688" algn="l"/>
              </a:tabLst>
            </a:pPr>
            <a:endParaRPr smtClean="0"/>
          </a:p>
          <a:p>
            <a:pPr>
              <a:tabLst>
                <a:tab pos="5915025" algn="r"/>
                <a:tab pos="6008688" algn="l"/>
              </a:tabLst>
            </a:pPr>
            <a:r>
              <a:rPr smtClean="0"/>
              <a:t>Pro větší skupiny (nad 15 osob) bude poskytnuta sleva do 10 %.</a:t>
            </a:r>
            <a:endParaRPr lang="cs-CZ" dirty="0" smtClean="0"/>
          </a:p>
        </p:txBody>
      </p:sp>
      <p:pic>
        <p:nvPicPr>
          <p:cNvPr id="4" name="Obrázek 3" descr="domu.gif">
            <a:hlinkClick r:id="rId6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nás najdete?</a:t>
            </a:r>
            <a:endParaRPr lang="cs-CZ" dirty="0"/>
          </a:p>
        </p:txBody>
      </p:sp>
      <p:pic>
        <p:nvPicPr>
          <p:cNvPr id="4" name="Zástupný symbol pro obsah 3" descr="mapa do poko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345" y="1285860"/>
            <a:ext cx="7595311" cy="4706953"/>
          </a:xfrm>
          <a:effectLst>
            <a:softEdge rad="127000"/>
          </a:effectLst>
        </p:spPr>
      </p:pic>
      <p:sp>
        <p:nvSpPr>
          <p:cNvPr id="5" name="Elipsa 4"/>
          <p:cNvSpPr/>
          <p:nvPr/>
        </p:nvSpPr>
        <p:spPr>
          <a:xfrm>
            <a:off x="3786182" y="3286124"/>
            <a:ext cx="500066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tabLst>
                <a:tab pos="3944938" algn="l"/>
              </a:tabLst>
            </a:pPr>
            <a:r>
              <a:rPr lang="cs-CZ" dirty="0" smtClean="0"/>
              <a:t>Adresa:	</a:t>
            </a:r>
            <a:r>
              <a:rPr lang="cs-CZ" b="1" dirty="0" smtClean="0"/>
              <a:t>Hotel pod </a:t>
            </a:r>
            <a:r>
              <a:rPr lang="cs-CZ" b="1" dirty="0" err="1" smtClean="0"/>
              <a:t>Hořicí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Obchodní družstvo Soběšice</a:t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err="1" smtClean="0"/>
              <a:t>Soběšice</a:t>
            </a:r>
            <a:r>
              <a:rPr lang="cs-CZ" dirty="0" smtClean="0"/>
              <a:t> 166</a:t>
            </a:r>
            <a:br>
              <a:rPr lang="cs-CZ" dirty="0" smtClean="0"/>
            </a:br>
            <a:r>
              <a:rPr lang="cs-CZ" dirty="0" smtClean="0"/>
              <a:t>	342 01  Sušice</a:t>
            </a:r>
          </a:p>
          <a:p>
            <a:pPr>
              <a:tabLst>
                <a:tab pos="3944938" algn="l"/>
              </a:tabLst>
            </a:pPr>
            <a:r>
              <a:rPr dirty="0" smtClean="0"/>
              <a:t>V</a:t>
            </a:r>
            <a:r>
              <a:rPr lang="cs-CZ" dirty="0" err="1" smtClean="0"/>
              <a:t>edoucí</a:t>
            </a:r>
            <a:r>
              <a:rPr lang="cs-CZ" dirty="0" smtClean="0"/>
              <a:t> hotelu:	Ivana Kučerová </a:t>
            </a:r>
          </a:p>
          <a:p>
            <a:pPr>
              <a:tabLst>
                <a:tab pos="3944938" algn="l"/>
              </a:tabLst>
            </a:pPr>
            <a:r>
              <a:rPr smtClean="0"/>
              <a:t>Kontakt:	</a:t>
            </a:r>
            <a:r>
              <a:rPr lang="cs-CZ" dirty="0" smtClean="0"/>
              <a:t>724 028 664</a:t>
            </a:r>
          </a:p>
          <a:p>
            <a:pPr>
              <a:tabLst>
                <a:tab pos="3944938" algn="l"/>
              </a:tabLst>
            </a:pPr>
            <a:r>
              <a:rPr lang="cs-CZ" dirty="0" smtClean="0"/>
              <a:t>E-mail:	hotel@</a:t>
            </a:r>
            <a:r>
              <a:rPr lang="cs-CZ" dirty="0" err="1" smtClean="0"/>
              <a:t>sobesice.eu</a:t>
            </a:r>
            <a:endParaRPr lang="cs-CZ" dirty="0" smtClean="0"/>
          </a:p>
          <a:p>
            <a:pPr>
              <a:tabLst>
                <a:tab pos="3944938" algn="l"/>
              </a:tabLst>
            </a:pPr>
            <a:r>
              <a:rPr lang="cs-CZ" dirty="0" smtClean="0"/>
              <a:t>www stránky:	www.</a:t>
            </a:r>
            <a:r>
              <a:rPr lang="cs-CZ" dirty="0" err="1" smtClean="0"/>
              <a:t>sobesice.eu</a:t>
            </a:r>
            <a:endParaRPr lang="cs-CZ" dirty="0" smtClean="0"/>
          </a:p>
        </p:txBody>
      </p:sp>
      <p:pic>
        <p:nvPicPr>
          <p:cNvPr id="4" name="Obrázek 3" descr="Telefon.jpg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4612" y="3214686"/>
            <a:ext cx="1529652" cy="714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 descr="domu.gif">
            <a:hlinkClick r:id="rId9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  <p:sp>
        <p:nvSpPr>
          <p:cNvPr id="8" name="Obdélník 7"/>
          <p:cNvSpPr/>
          <p:nvPr>
            <p:custDataLst>
              <p:tags r:id="rId6"/>
            </p:custDataLst>
          </p:nvPr>
        </p:nvSpPr>
        <p:spPr>
          <a:xfrm>
            <a:off x="4500562" y="1643050"/>
            <a:ext cx="3000396" cy="128588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9525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3786190"/>
            <a:ext cx="3117560" cy="22385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1" name="Zástupný symbol pro obsah 30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0034" y="1714488"/>
            <a:ext cx="7929618" cy="4091952"/>
          </a:xfrm>
        </p:spPr>
        <p:txBody>
          <a:bodyPr/>
          <a:lstStyle/>
          <a:p>
            <a:pPr lvl="0"/>
            <a:r>
              <a:rPr lang="cs-CZ" dirty="0" smtClean="0"/>
              <a:t>Hotel Soběšice se nachází v podhůří Šumavy. Naše služby poskytujeme již od roku 1987. </a:t>
            </a:r>
          </a:p>
          <a:p>
            <a:pPr lvl="0"/>
            <a:r>
              <a:rPr lang="cs-CZ" dirty="0" smtClean="0"/>
              <a:t>V letech 2010 a 2011 proběhla modernizace hotelu.</a:t>
            </a:r>
          </a:p>
          <a:p>
            <a:pPr lvl="0"/>
            <a:r>
              <a:rPr lang="cs-CZ" dirty="0" smtClean="0"/>
              <a:t>Výtah je vedený do všech pater</a:t>
            </a:r>
          </a:p>
          <a:p>
            <a:pPr lvl="0"/>
            <a:r>
              <a:rPr lang="cs-CZ" dirty="0" smtClean="0"/>
              <a:t>Bezbariérový přístup</a:t>
            </a:r>
          </a:p>
          <a:p>
            <a:pPr lvl="0"/>
            <a:r>
              <a:rPr lang="cs-CZ" dirty="0" smtClean="0"/>
              <a:t>Počet lůžek: 60</a:t>
            </a:r>
            <a:br>
              <a:rPr lang="cs-CZ" dirty="0" smtClean="0"/>
            </a:br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smtClean="0"/>
              <a:t>O Hotelu pod </a:t>
            </a:r>
            <a:r>
              <a:rPr lang="cs-CZ" dirty="0" err="1" smtClean="0"/>
              <a:t>Hořicí</a:t>
            </a:r>
            <a:endParaRPr lang="cs-CZ" dirty="0"/>
          </a:p>
        </p:txBody>
      </p:sp>
      <p:pic>
        <p:nvPicPr>
          <p:cNvPr id="7" name="Obrázek 6" descr="domu.gif">
            <a:hlinkClick r:id="rId8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mtClean="0"/>
              <a:t>Víte kdy? Víme kam!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Proč byste si měli neustále lámat hlavu s výběrem místa pro:</a:t>
            </a:r>
          </a:p>
          <a:p>
            <a:pPr lvl="2"/>
            <a:r>
              <a:rPr lang="cs-CZ" dirty="0" smtClean="0"/>
              <a:t>ozdravný pobyt</a:t>
            </a:r>
          </a:p>
          <a:p>
            <a:pPr lvl="2"/>
            <a:r>
              <a:rPr lang="cs-CZ" dirty="0" smtClean="0"/>
              <a:t>rekreační pobyt</a:t>
            </a:r>
          </a:p>
          <a:p>
            <a:pPr lvl="2"/>
            <a:r>
              <a:rPr lang="cs-CZ" dirty="0" smtClean="0"/>
              <a:t>dovolenou</a:t>
            </a:r>
          </a:p>
          <a:p>
            <a:pPr lvl="2"/>
            <a:r>
              <a:rPr lang="cs-CZ" dirty="0" smtClean="0"/>
              <a:t>školení</a:t>
            </a:r>
          </a:p>
          <a:p>
            <a:pPr lvl="2"/>
            <a:r>
              <a:rPr lang="cs-CZ" dirty="0" smtClean="0"/>
              <a:t>rodinnou sešlost</a:t>
            </a:r>
          </a:p>
          <a:p>
            <a:pPr lvl="2"/>
            <a:r>
              <a:rPr lang="cs-CZ" dirty="0" err="1" smtClean="0"/>
              <a:t>narozeninovovou</a:t>
            </a:r>
            <a:r>
              <a:rPr lang="cs-CZ" dirty="0" smtClean="0"/>
              <a:t>, svatební či jinou oslavu</a:t>
            </a:r>
          </a:p>
          <a:p>
            <a:pPr lvl="2"/>
            <a:r>
              <a:rPr lang="cs-CZ" dirty="0" smtClean="0"/>
              <a:t>školní sraz?</a:t>
            </a:r>
          </a:p>
          <a:p>
            <a:endParaRPr lang="cs-CZ" dirty="0" smtClean="0"/>
          </a:p>
          <a:p>
            <a:r>
              <a:rPr lang="cs-CZ" dirty="0" smtClean="0"/>
              <a:t>Máme pro Vás jednoduché řešení! Čtěte dál…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důvodů, proč navštívit </a:t>
            </a:r>
            <a:br>
              <a:rPr lang="cs-CZ" dirty="0" smtClean="0"/>
            </a:br>
            <a:r>
              <a:rPr lang="cs-CZ" dirty="0" smtClean="0"/>
              <a:t>Hotel pod </a:t>
            </a:r>
            <a:r>
              <a:rPr lang="cs-CZ" dirty="0" err="1" smtClean="0"/>
              <a:t>Hořicí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smtClean="0"/>
              <a:t>Ubytování v nově zrekonstruovaných 2 </a:t>
            </a:r>
            <a:r>
              <a:rPr lang="cs-CZ" dirty="0" smtClean="0"/>
              <a:t>–</a:t>
            </a:r>
            <a:r>
              <a:rPr smtClean="0"/>
              <a:t> 4 lůžkových pokojích se sociálním zařízením a televizí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Celodenní stravování s charakterem domácí kuchyně </a:t>
            </a:r>
            <a:r>
              <a:rPr lang="cs-CZ" dirty="0" smtClean="0"/>
              <a:t>–</a:t>
            </a:r>
            <a:r>
              <a:rPr smtClean="0"/>
              <a:t> vaříme ze surovin </a:t>
            </a:r>
            <a:br>
              <a:rPr smtClean="0"/>
            </a:br>
            <a:r>
              <a:rPr smtClean="0"/>
              <a:t>z vlastní zemědělské produkce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Bezbariérový přístup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Bezdrátové připojení k internetu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Wellnes centrum k dispozici po celý rok (i v zimě)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Prostory pro školení (učebny) s magnetickou tabulí a dataprojektorem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Dárkové poukázky na různé služby jako dárek pro Vaše blízké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Parkování přímo před hotelem zdarma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Okolní krásy (Kašperk, Rabí, Strašínský kostel, Hoslovický mlýn a jiné)</a:t>
            </a:r>
          </a:p>
          <a:p>
            <a:pPr marL="525780" indent="-457200">
              <a:buFont typeface="+mj-lt"/>
              <a:buAutoNum type="arabicPeriod"/>
            </a:pPr>
            <a:r>
              <a:rPr smtClean="0"/>
              <a:t>Přímé autobusové spojení ze Sušice, Strakonic, Prahy a Kašperských Hor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18.6.2010 01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lum bright="10000" contrast="10000"/>
          </a:blip>
          <a:srcRect/>
          <a:stretch>
            <a:fillRect/>
          </a:stretch>
        </p:blipFill>
        <p:spPr>
          <a:xfrm>
            <a:off x="4143372" y="3214686"/>
            <a:ext cx="4500597" cy="27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smtClean="0"/>
              <a:t>Stravování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 smtClean="0"/>
              <a:t>Součástí hotelu je samoobslužná jídelna s celodenním stravováním</a:t>
            </a:r>
            <a:br>
              <a:rPr lang="cs-CZ" dirty="0" smtClean="0"/>
            </a:br>
            <a:r>
              <a:rPr lang="cs-CZ" dirty="0" smtClean="0"/>
              <a:t>– vaříme ze surovin z vlastní produkce.</a:t>
            </a:r>
          </a:p>
          <a:p>
            <a:r>
              <a:rPr lang="cs-CZ" dirty="0" smtClean="0"/>
              <a:t>Kapacita jídelny není omezena. Je možné zde pořádat různé slavnosti až se 120ti hosty. Obsluhu a vše s akcí spojené po dohodě s Vámi zařídíme. Nemusíte se o nic starat.</a:t>
            </a:r>
          </a:p>
          <a:p>
            <a:r>
              <a:rPr lang="cs-CZ" dirty="0" smtClean="0"/>
              <a:t>Zájemci si mohou po domluvě zakoupit hovězí a vepřové maso </a:t>
            </a:r>
            <a:br>
              <a:rPr lang="cs-CZ" dirty="0" smtClean="0"/>
            </a:br>
            <a:r>
              <a:rPr lang="cs-CZ" dirty="0" smtClean="0"/>
              <a:t>z naší zemědělské produkce. </a:t>
            </a:r>
            <a:endParaRPr lang="cs-CZ" dirty="0"/>
          </a:p>
        </p:txBody>
      </p:sp>
      <p:pic>
        <p:nvPicPr>
          <p:cNvPr id="10" name="Obrázek 9" descr="domu.gif">
            <a:hlinkClick r:id="rId8" action="ppaction://hlinksldjum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714876" y="2928934"/>
            <a:ext cx="3571900" cy="1857388"/>
          </a:xfrm>
        </p:spPr>
        <p:txBody>
          <a:bodyPr>
            <a:normAutofit/>
          </a:bodyPr>
          <a:lstStyle/>
          <a:p>
            <a:r>
              <a:rPr lang="cs-CZ" dirty="0" smtClean="0"/>
              <a:t>Nabízíme možnost využít společenské prostory:</a:t>
            </a:r>
          </a:p>
          <a:p>
            <a:pPr lvl="3"/>
            <a:r>
              <a:rPr lang="cs-CZ" dirty="0" smtClean="0"/>
              <a:t>salónek</a:t>
            </a:r>
          </a:p>
          <a:p>
            <a:pPr lvl="3"/>
            <a:r>
              <a:rPr lang="cs-CZ" dirty="0" smtClean="0"/>
              <a:t>učebny</a:t>
            </a:r>
          </a:p>
          <a:p>
            <a:pPr lvl="3"/>
            <a:r>
              <a:rPr lang="cs-CZ" dirty="0" smtClean="0"/>
              <a:t>tělocvičnu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2786050" y="1571612"/>
            <a:ext cx="4143404" cy="1428760"/>
          </a:xfrm>
        </p:spPr>
        <p:txBody>
          <a:bodyPr>
            <a:normAutofit/>
          </a:bodyPr>
          <a:lstStyle/>
          <a:p>
            <a:r>
              <a:rPr smtClean="0"/>
              <a:t>2 </a:t>
            </a:r>
            <a:r>
              <a:rPr lang="cs-CZ" dirty="0" smtClean="0"/>
              <a:t>–</a:t>
            </a:r>
            <a:r>
              <a:rPr smtClean="0"/>
              <a:t> 4 </a:t>
            </a:r>
            <a:r>
              <a:rPr lang="cs-CZ" dirty="0" smtClean="0"/>
              <a:t>lůžkové pokoje</a:t>
            </a:r>
          </a:p>
          <a:p>
            <a:r>
              <a:rPr lang="cs-CZ" dirty="0" smtClean="0"/>
              <a:t>s televizí a příslušenstvím</a:t>
            </a:r>
          </a:p>
          <a:p>
            <a:r>
              <a:rPr lang="cs-CZ" dirty="0" smtClean="0"/>
              <a:t>popř. s možností přistýlky</a:t>
            </a:r>
          </a:p>
          <a:p>
            <a:endParaRPr lang="cs-CZ" dirty="0" smtClean="0"/>
          </a:p>
        </p:txBody>
      </p:sp>
      <p:sp>
        <p:nvSpPr>
          <p:cNvPr id="37" name="Nadpis 3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smtClean="0"/>
              <a:t>Ubytování</a:t>
            </a:r>
            <a:endParaRPr lang="cs-CZ" dirty="0"/>
          </a:p>
        </p:txBody>
      </p:sp>
      <p:sp>
        <p:nvSpPr>
          <p:cNvPr id="7" name="Zástupný symbol pro obsah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71600" y="4437112"/>
            <a:ext cx="7128792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48" y="3143248"/>
            <a:ext cx="4065887" cy="27105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Obrázek 11" descr="domu.gif">
            <a:hlinkClick r:id="rId10" action="ppaction://hlinksldjum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1071538" y="1500175"/>
            <a:ext cx="6993470" cy="1643074"/>
          </a:xfrm>
        </p:spPr>
        <p:txBody>
          <a:bodyPr/>
          <a:lstStyle/>
          <a:p>
            <a:r>
              <a:rPr smtClean="0"/>
              <a:t>K dispozici</a:t>
            </a:r>
            <a:r>
              <a:rPr lang="cs-CZ" dirty="0" smtClean="0"/>
              <a:t> ve 3. a 4. patře</a:t>
            </a:r>
          </a:p>
          <a:p>
            <a:r>
              <a:rPr lang="cs-CZ" dirty="0" smtClean="0"/>
              <a:t>Počet míst k sezení: 40</a:t>
            </a:r>
          </a:p>
          <a:p>
            <a:r>
              <a:rPr lang="cs-CZ" dirty="0" smtClean="0"/>
              <a:t>Magnetická tabule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Učebny</a:t>
            </a:r>
            <a:endParaRPr lang="cs-CZ" dirty="0"/>
          </a:p>
        </p:txBody>
      </p:sp>
      <p:pic>
        <p:nvPicPr>
          <p:cNvPr id="6" name="Obrázek 5" descr="domu.gif">
            <a:hlinkClick r:id="rId7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  <p:pic>
        <p:nvPicPr>
          <p:cNvPr id="12" name="Obrázek 11" descr="hotel 167.jpg"/>
          <p:cNvPicPr/>
          <p:nvPr>
            <p:custDataLst>
              <p:tags r:id="rId5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3857620" y="2857496"/>
            <a:ext cx="4286280" cy="306353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642910" y="1571613"/>
            <a:ext cx="7422098" cy="571503"/>
          </a:xfrm>
        </p:spPr>
        <p:txBody>
          <a:bodyPr/>
          <a:lstStyle/>
          <a:p>
            <a:r>
              <a:rPr lang="cs-CZ" dirty="0" smtClean="0"/>
              <a:t>Součástí každého pokoje je nově vlastní sociální zařízení.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Sociální zařízení </a:t>
            </a:r>
            <a:endParaRPr lang="cs-CZ" dirty="0"/>
          </a:p>
        </p:txBody>
      </p:sp>
      <p:pic>
        <p:nvPicPr>
          <p:cNvPr id="6" name="Obrázek 5" descr="hotel 20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2714612" y="2571744"/>
            <a:ext cx="1948020" cy="29220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Obrázek 6" descr="hotel 207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642910" y="2500306"/>
            <a:ext cx="1994928" cy="29923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Obrázek 7" descr="hotel 12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6500826" y="2500306"/>
            <a:ext cx="1994928" cy="29923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Obrázek 15" descr="Lepší pokoj 080.jpg"/>
          <p:cNvPicPr/>
          <p:nvPr>
            <p:custDataLst>
              <p:tags r:id="rId7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4643438" y="2500306"/>
            <a:ext cx="1820372" cy="29258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Obrázek 16" descr="domu.gif">
            <a:hlinkClick r:id="rId14" action="ppaction://hlinksldjum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500034" y="6351261"/>
            <a:ext cx="312190" cy="2829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 advTm="7828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BQUp00EoVWvBqp5B6Pg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xJnKXZWu7j7cokG8Lupj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qoadYctaWRvdyjPrLOB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9a8uLgcrqI3i5BX4BnVE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6bYLUHg7YTAZoa4hChR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CI3djWdAqQd1hZfdhMT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DzUEntbjm4ghyfHGnkU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MnS51pZ5ikVZ4ujFyJp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K0qZwBozUvaTMwLhsMj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lzacnILaYlfDDSE1SoG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PbHMThhCNdmOEROjdGN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lujXejKO7torzsDzWgY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rcQQxduPAG3JFSfokr0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1IsVIPQ2DGpYvuFnKz9C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E8TTDqTVA3vVJZuBPuT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hOdNcyb0VGT1xzSZEQI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iJ7POCQiQagCR5FPdkKz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KUHNjODn72asHpmTT0s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cSzb9QAbqv0iXxdVw1pf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PNNxc9hYOMhYWM0sjY8F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O2Mg0QF890cbIPd8FMM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sprPFYuqph0Q3xoSQKv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aSLGJMW2qliskEZhf73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KcCC8iqXv6X6oUAFGQH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6TW13EzNCCoaBXC1DAF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R72abTrxFO6NLRJIIhtC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OH9oCYOZnkYSwGvp1atP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4932Eett7obI2PYStFm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3ObLiVRnWyEb3T79fd3c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B3PTJQOOgDJu6eQTVyBJ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3RM5Kjq82KSlc8Wob1y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yMSilivAXgYZX7D5uo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BK2IXwmAbjk2pdiS14Q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7sCGD6ChPwrTY5nOwjaO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KcCC8iqXv6X6oUAFGQH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4d8YhxV3KaptW2QAoL8Z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EXyTldtjh4NFFOAYfPF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CVhg1rF4oaa7zaqncHA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Fhm20pwjkEoulCC4c2E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vyfpyRCXx8hgg0UZrfy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04fjWTXYc4C7AHLVkHm5u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I4PNL8vxMFF2LOMARFG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d4mCacBoEBM0PazK5ur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Bde5cQoSotosRKr9YiW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fLYB06zcU7UBs9n40K0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YcwfYx5crqhdibU7rJZh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BmjPjWw93YAxXt6APhjb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yfhiLTibmeRW9CibNCG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qDHp1cD9Fuiarxqj9JkR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0VbTXpVIs1KlO3x1bCQ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G0kuiDuHuNbDem6RWSg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cNOeELq4UdjEebzs7he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9aOaUjFYBXzROwG3ZIg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jz8VhtLYq1ifEDptR6o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5nn3M3ivu64aQe2Z1cc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gRvG2BYssisyECCxRKl3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8EENSmaXjJkNdDjieWK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btMbrR5cJYNyPObJpMEk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7NSKirNuuWD0lnogs4Z4P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aWVJ3YiTgc83GUq8qiHf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xtqMtWIEgeVpHOmHJwb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dkHl2VyM8XmZorihulbB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7hcCLJya3YOJg657UM5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2IpVos1QSKSicq9p9PdX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Opfev0yDLD93nPUl92ad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bFaccnrovsOaetcQk69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RXUEXuCgg83EwKLcfEp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rA4ud0g1HTy3RBbFI2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u2cFdjv6OGi8OchxpWLf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6AXs57QuOBOqtSsihjK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loWyUIfsIZeOVBILenfk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jnJp57Esv1mJeyvwc8f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cFWQzw5nTZuE5zPvD8O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TSNHCRzwfY736rO5XTOx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scnafHa74xNua3tex7m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eztWHHv6wDlZcJsphoc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QBoL1oAGTm46XOHiZsBX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8bRJL8QYVlriIRyVG6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TuXgN9v2xlbvdcdNSXX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V6LEHYoJaWVGsdUhCsQU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FF5PK4Mvraq9gKY7qRAb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m2pl1ou4ZPybr6zSejWF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fiX9jv1Yjfzaj2pp2o1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B4jRxyCgeuYBM6nR4Y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|3.2|3.5"/>
  <p:tag name="DVSECTIONID" val="PpBfMDwBjSa6OHllHjWMb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CgMwsPhyE7zEHSQrXtl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cHgj1aj2ka5ir3416NZ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18pu1D0zFthy44g9N6e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zorMmWnx3kelG7Uw8G1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TFAsG3h1lLvTy57epRLY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0TZZLX0Srd4Cy03eg4c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jIo8ehXyA1VXnxNnbqx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h4yTsTqXznc3AgBCIJV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HBCwrTTMzf5irkzlO38C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4fMNTlWcjdsSuhyVZkYd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LkXxLyIOeZnenXhWsw4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YiOg3mVRK0A9QhzT7k4K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UdXC4RBByFKOmEJvulT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0eo5snEX2lIwxZZPCgmF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Ee6ZnypJI2VTnBjri3g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myEoYRQ4w4QgBiFlsrLv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o1VUaCQIQDPwzJv4t2bO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Ttg8b22Q77VIP54toNT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3R2AWdzdWDZH7rD2qNF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TL1ug4ZCk6tuX80Cu3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J7XCPln5kbMlfcFwczz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ZjE7GEx5hIsli2Nh5p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3huOy4ojdEyXylKQac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Of0DxamllJaygnDR6sG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NktsxeeYJOEVtfOUweW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N04mdj64JOC0rFa5C76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TkUn3bWs1EuYxsnb1V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jsN9KqCOKWOr7KsPfU8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vt8HIr6btlg31rATrvQ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95lDIcGXwN1kXk12IaIz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b3I1emtCqB4Xj2l4IUv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3bw1dWOHQKByk6Msnbi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1GugSoNFtk4GUiUHXju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gZ0YHDrO4XEI11xYt4O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SC82a1Xb0U6BqufTH9d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2chSaYQq5Biw7oQEtqR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BpB3IzmExstLzVLhRYk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jTnQ33GNNnbjARg6gg3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3lOUSbyTymU76IFRwjY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AglU1KH4woptP128ave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ptKxroJKskaXLyzXaOb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HDSEPn9tvKgKRSatjjk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O4aTVzCGkCzGWqBBoyo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iSfuzckqJlZTL7FMylAZ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G0HGNHuR83zCk0olOW8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LX73NwKZbWfSceMSpDV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j8MFndxEQKpLfJzKTX7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nsNayVxv99IODYg89xr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srY3jFJXK35GKkRdEC6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2r5AtKOzIjwT0mbvCRL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JWeWhVSPqLSboxXIbY8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aQkv29ZfzqRnH8mxtSH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1OXDxTFN2ekXMnBMTIP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NV5T4OogwRrRHW32S7e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j1PPmEvgssSoPvxoC6z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2JlZVHYY2HzyuVNIx1h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5ox6ev6JCq5HZ6tmJOh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Oh0CAUyxuAQaEXrOttS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9tNWHfahtvisUzg6BUba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ROrvVUlNB66FNcGTFng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IKnbIRyH80dZW7gJfm8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NUsTV1wMOUoi6H8Jcte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OgyCW8TSnRlWsJPVwb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AD0yBvaEsMoHtDCnozE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KpP1MzTsr8UEheN2uNi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rKKF0nyHICU8eCx4kDI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XeZ5cy8BHhgzcgNVuN5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NkpZPke0cO6nMwFVa0z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SEqhgp8V890bqEGcINm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sPthgzC5bWRasKzy4PS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mB50fYhMKeypcBNY8zj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kgcVD9IwOOMwsScfkDO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C2yXK6GiXDXjgPOjl74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DG9VMTfFeARID9nFoCP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8y8Bmr0iGkXcSoSOPjN3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f5IEymGhemSRbG332On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sybEWGJroVSu70kpsem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UELV6q15QvgqTprZUQi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YKzWaHIQHW7Syeoeh0A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GmY7LPnl6EFiITCW0Hb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lWQLW1R9ZdRI4YeoFr7J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KwbKcCqAJihjxpeTScZu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d0T9pfphdJsewcWciy3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ZqTi7bDOC9ixqGBesRxY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5UGz1vNp2oZMbjzcPeJ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kLdUjGnLLmvxtV8cm1Q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W3FOfQCrLdQ29Ki81xM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eVurA7zYAF8za0uYGef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BWSiapkTL22qZf2Kvz4AJ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gKqpPnN7uIfFTjzrMJu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7GRztkglAXkXtOvKSk3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MjXkQTD3SyhVsm4XlAY4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UhmDkDpOEbBIgJcdTIQX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ihVOdqilQ5FTERD3Orcu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0bC0wAvTHSG5DdwLT8Gf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dzeqw2x3OiLYhkETfRu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3bGFJH87HMhdAc5owDa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Lq37YrKuG1hW8FZJ6PE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tUXNzGeXpRE64NoU6mg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XisRzZtYsuzI6jtJtR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kagQvkL7DC89XEkH7e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xlH5rnTpMvp4XhAIu8d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zWmOpLJznsuaCU9pTod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KSH27pKld3iAMLICY8F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XAJA7kctpC3S6T89dTl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zNFFy5fP7D7Wbt7mEkP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S28oHgq5yDvNjTnrQE5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tPzfvBukm5G8VCw9oYp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455</Words>
  <Application>Microsoft Macintosh PowerPoint</Application>
  <PresentationFormat>On-screen Show (4:3)</PresentationFormat>
  <Paragraphs>167</Paragraphs>
  <Slides>22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Obsah prezentace</vt:lpstr>
      <vt:lpstr>O Hotelu pod Hořicí</vt:lpstr>
      <vt:lpstr>Víte kdy? Víme kam!</vt:lpstr>
      <vt:lpstr>10. důvodů, proč navštívit  Hotel pod Hořicí</vt:lpstr>
      <vt:lpstr>Stravování</vt:lpstr>
      <vt:lpstr>Ubytování</vt:lpstr>
      <vt:lpstr>Učebny</vt:lpstr>
      <vt:lpstr>Sociální zařízení </vt:lpstr>
      <vt:lpstr>Celoročně vyhřívaný bazén</vt:lpstr>
      <vt:lpstr>Klasické ruční masáže</vt:lpstr>
      <vt:lpstr>Hydromasážní vany</vt:lpstr>
      <vt:lpstr>Vířivka</vt:lpstr>
      <vt:lpstr>Sauna</vt:lpstr>
      <vt:lpstr> Ruské   Kulečník   kuželky   </vt:lpstr>
      <vt:lpstr>Minigolf</vt:lpstr>
      <vt:lpstr>Rybník Rozkoš</vt:lpstr>
      <vt:lpstr>Kam vyrazit?</vt:lpstr>
      <vt:lpstr>Dárky pro přátele</vt:lpstr>
      <vt:lpstr>Ceník služeb</vt:lpstr>
      <vt:lpstr>Kde nás najdete?</vt:lpstr>
      <vt:lpstr>Kontakt</vt:lpstr>
    </vt:vector>
  </TitlesOfParts>
  <Company>OD Soběšice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</dc:title>
  <dc:creator>Ing. Marie Hanzlová</dc:creator>
  <cp:lastModifiedBy>Michal Rižák</cp:lastModifiedBy>
  <cp:revision>166</cp:revision>
  <dcterms:created xsi:type="dcterms:W3CDTF">2011-09-14T07:24:49Z</dcterms:created>
  <dcterms:modified xsi:type="dcterms:W3CDTF">2015-07-28T17:06:55Z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131qgcZBNNf1XU8nKoZWElMlXt-crAnVb2FjiI-MvZbA</vt:lpwstr>
  </property>
  <property fmtid="{D5CDD505-2E9C-101B-9397-08002B2CF9AE}" pid="3" name="Google.Documents.RevisionId">
    <vt:lpwstr>10687746379308423764</vt:lpwstr>
  </property>
  <property fmtid="{D5CDD505-2E9C-101B-9397-08002B2CF9AE}" pid="4" name="Google.Documents.PreviousRevisionId">
    <vt:lpwstr>05385862222467131580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